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80"/>
  </p:notesMasterIdLst>
  <p:sldIdLst>
    <p:sldId id="256" r:id="rId2"/>
    <p:sldId id="337" r:id="rId3"/>
    <p:sldId id="357" r:id="rId4"/>
    <p:sldId id="358" r:id="rId5"/>
    <p:sldId id="356" r:id="rId6"/>
    <p:sldId id="359" r:id="rId7"/>
    <p:sldId id="360" r:id="rId8"/>
    <p:sldId id="422" r:id="rId9"/>
    <p:sldId id="423" r:id="rId10"/>
    <p:sldId id="551" r:id="rId11"/>
    <p:sldId id="424" r:id="rId12"/>
    <p:sldId id="425" r:id="rId13"/>
    <p:sldId id="426" r:id="rId14"/>
    <p:sldId id="547" r:id="rId15"/>
    <p:sldId id="548" r:id="rId16"/>
    <p:sldId id="549" r:id="rId17"/>
    <p:sldId id="550" r:id="rId18"/>
    <p:sldId id="545" r:id="rId19"/>
    <p:sldId id="546" r:id="rId20"/>
    <p:sldId id="427" r:id="rId21"/>
    <p:sldId id="428" r:id="rId22"/>
    <p:sldId id="429" r:id="rId23"/>
    <p:sldId id="430" r:id="rId24"/>
    <p:sldId id="431" r:id="rId25"/>
    <p:sldId id="432" r:id="rId26"/>
    <p:sldId id="433" r:id="rId27"/>
    <p:sldId id="434" r:id="rId28"/>
    <p:sldId id="435" r:id="rId29"/>
    <p:sldId id="436" r:id="rId30"/>
    <p:sldId id="437" r:id="rId31"/>
    <p:sldId id="438" r:id="rId32"/>
    <p:sldId id="439" r:id="rId33"/>
    <p:sldId id="440" r:id="rId34"/>
    <p:sldId id="441" r:id="rId35"/>
    <p:sldId id="442" r:id="rId36"/>
    <p:sldId id="362" r:id="rId37"/>
    <p:sldId id="361" r:id="rId38"/>
    <p:sldId id="363" r:id="rId39"/>
    <p:sldId id="364" r:id="rId40"/>
    <p:sldId id="443" r:id="rId41"/>
    <p:sldId id="444" r:id="rId42"/>
    <p:sldId id="445" r:id="rId43"/>
    <p:sldId id="446" r:id="rId44"/>
    <p:sldId id="447" r:id="rId45"/>
    <p:sldId id="448" r:id="rId46"/>
    <p:sldId id="459" r:id="rId47"/>
    <p:sldId id="449" r:id="rId48"/>
    <p:sldId id="460" r:id="rId49"/>
    <p:sldId id="450" r:id="rId50"/>
    <p:sldId id="451" r:id="rId51"/>
    <p:sldId id="452" r:id="rId52"/>
    <p:sldId id="453" r:id="rId53"/>
    <p:sldId id="454" r:id="rId54"/>
    <p:sldId id="455" r:id="rId55"/>
    <p:sldId id="456" r:id="rId56"/>
    <p:sldId id="457" r:id="rId57"/>
    <p:sldId id="458" r:id="rId58"/>
    <p:sldId id="365" r:id="rId59"/>
    <p:sldId id="366" r:id="rId60"/>
    <p:sldId id="367" r:id="rId61"/>
    <p:sldId id="368" r:id="rId62"/>
    <p:sldId id="461" r:id="rId63"/>
    <p:sldId id="462" r:id="rId64"/>
    <p:sldId id="463" r:id="rId65"/>
    <p:sldId id="552" r:id="rId66"/>
    <p:sldId id="553" r:id="rId67"/>
    <p:sldId id="554" r:id="rId68"/>
    <p:sldId id="555" r:id="rId69"/>
    <p:sldId id="464" r:id="rId70"/>
    <p:sldId id="465" r:id="rId71"/>
    <p:sldId id="466" r:id="rId72"/>
    <p:sldId id="467" r:id="rId73"/>
    <p:sldId id="468" r:id="rId74"/>
    <p:sldId id="469" r:id="rId75"/>
    <p:sldId id="470" r:id="rId76"/>
    <p:sldId id="471" r:id="rId77"/>
    <p:sldId id="472" r:id="rId78"/>
    <p:sldId id="473" r:id="rId79"/>
    <p:sldId id="474" r:id="rId80"/>
    <p:sldId id="475" r:id="rId81"/>
    <p:sldId id="476" r:id="rId82"/>
    <p:sldId id="372" r:id="rId83"/>
    <p:sldId id="373" r:id="rId84"/>
    <p:sldId id="375" r:id="rId85"/>
    <p:sldId id="477" r:id="rId86"/>
    <p:sldId id="478" r:id="rId87"/>
    <p:sldId id="559" r:id="rId88"/>
    <p:sldId id="556" r:id="rId89"/>
    <p:sldId id="557" r:id="rId90"/>
    <p:sldId id="558" r:id="rId91"/>
    <p:sldId id="479" r:id="rId92"/>
    <p:sldId id="480" r:id="rId93"/>
    <p:sldId id="481" r:id="rId94"/>
    <p:sldId id="482" r:id="rId95"/>
    <p:sldId id="483" r:id="rId96"/>
    <p:sldId id="484" r:id="rId97"/>
    <p:sldId id="485" r:id="rId98"/>
    <p:sldId id="486" r:id="rId99"/>
    <p:sldId id="487" r:id="rId100"/>
    <p:sldId id="488" r:id="rId101"/>
    <p:sldId id="489" r:id="rId102"/>
    <p:sldId id="490" r:id="rId103"/>
    <p:sldId id="560" r:id="rId104"/>
    <p:sldId id="492" r:id="rId105"/>
    <p:sldId id="493" r:id="rId106"/>
    <p:sldId id="494" r:id="rId107"/>
    <p:sldId id="495" r:id="rId108"/>
    <p:sldId id="496" r:id="rId109"/>
    <p:sldId id="497" r:id="rId110"/>
    <p:sldId id="500" r:id="rId111"/>
    <p:sldId id="501" r:id="rId112"/>
    <p:sldId id="502" r:id="rId113"/>
    <p:sldId id="503" r:id="rId114"/>
    <p:sldId id="504" r:id="rId115"/>
    <p:sldId id="505" r:id="rId116"/>
    <p:sldId id="506" r:id="rId117"/>
    <p:sldId id="395" r:id="rId118"/>
    <p:sldId id="398" r:id="rId119"/>
    <p:sldId id="507" r:id="rId120"/>
    <p:sldId id="508" r:id="rId121"/>
    <p:sldId id="388" r:id="rId122"/>
    <p:sldId id="529" r:id="rId123"/>
    <p:sldId id="530" r:id="rId124"/>
    <p:sldId id="561" r:id="rId125"/>
    <p:sldId id="562" r:id="rId126"/>
    <p:sldId id="563" r:id="rId127"/>
    <p:sldId id="531" r:id="rId128"/>
    <p:sldId id="532" r:id="rId129"/>
    <p:sldId id="533" r:id="rId130"/>
    <p:sldId id="534" r:id="rId131"/>
    <p:sldId id="535" r:id="rId132"/>
    <p:sldId id="536" r:id="rId133"/>
    <p:sldId id="537" r:id="rId134"/>
    <p:sldId id="538" r:id="rId135"/>
    <p:sldId id="539" r:id="rId136"/>
    <p:sldId id="540" r:id="rId137"/>
    <p:sldId id="541" r:id="rId138"/>
    <p:sldId id="542" r:id="rId139"/>
    <p:sldId id="509" r:id="rId140"/>
    <p:sldId id="510" r:id="rId141"/>
    <p:sldId id="511" r:id="rId142"/>
    <p:sldId id="512" r:id="rId143"/>
    <p:sldId id="544" r:id="rId144"/>
    <p:sldId id="564" r:id="rId145"/>
    <p:sldId id="565" r:id="rId146"/>
    <p:sldId id="566" r:id="rId147"/>
    <p:sldId id="567" r:id="rId148"/>
    <p:sldId id="568" r:id="rId149"/>
    <p:sldId id="569" r:id="rId150"/>
    <p:sldId id="570" r:id="rId151"/>
    <p:sldId id="571" r:id="rId152"/>
    <p:sldId id="572" r:id="rId153"/>
    <p:sldId id="573" r:id="rId154"/>
    <p:sldId id="574" r:id="rId155"/>
    <p:sldId id="514" r:id="rId156"/>
    <p:sldId id="515" r:id="rId157"/>
    <p:sldId id="575" r:id="rId158"/>
    <p:sldId id="576" r:id="rId159"/>
    <p:sldId id="577" r:id="rId160"/>
    <p:sldId id="516" r:id="rId161"/>
    <p:sldId id="517" r:id="rId162"/>
    <p:sldId id="518" r:id="rId163"/>
    <p:sldId id="519" r:id="rId164"/>
    <p:sldId id="520" r:id="rId165"/>
    <p:sldId id="521" r:id="rId166"/>
    <p:sldId id="522" r:id="rId167"/>
    <p:sldId id="523" r:id="rId168"/>
    <p:sldId id="524" r:id="rId169"/>
    <p:sldId id="525" r:id="rId170"/>
    <p:sldId id="526" r:id="rId171"/>
    <p:sldId id="527" r:id="rId172"/>
    <p:sldId id="401" r:id="rId173"/>
    <p:sldId id="403" r:id="rId174"/>
    <p:sldId id="404" r:id="rId175"/>
    <p:sldId id="405" r:id="rId176"/>
    <p:sldId id="355" r:id="rId177"/>
    <p:sldId id="347" r:id="rId178"/>
    <p:sldId id="344" r:id="rId179"/>
  </p:sldIdLst>
  <p:sldSz cx="9144000" cy="6858000" type="screen4x3"/>
  <p:notesSz cx="6832600" cy="99631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60794" cy="498158"/>
          </a:xfrm>
          <a:prstGeom prst="rect">
            <a:avLst/>
          </a:prstGeom>
        </p:spPr>
        <p:txBody>
          <a:bodyPr vert="horz" lIns="95969" tIns="47984" rIns="95969" bIns="47984" rtlCol="0"/>
          <a:lstStyle>
            <a:lvl1pPr algn="l">
              <a:defRPr sz="1300"/>
            </a:lvl1pPr>
          </a:lstStyle>
          <a:p>
            <a:endParaRPr lang="ru-RU"/>
          </a:p>
        </p:txBody>
      </p:sp>
      <p:sp>
        <p:nvSpPr>
          <p:cNvPr id="3" name="Дата 2"/>
          <p:cNvSpPr>
            <a:spLocks noGrp="1"/>
          </p:cNvSpPr>
          <p:nvPr>
            <p:ph type="dt" idx="1"/>
          </p:nvPr>
        </p:nvSpPr>
        <p:spPr>
          <a:xfrm>
            <a:off x="3870225" y="0"/>
            <a:ext cx="2960794" cy="498158"/>
          </a:xfrm>
          <a:prstGeom prst="rect">
            <a:avLst/>
          </a:prstGeom>
        </p:spPr>
        <p:txBody>
          <a:bodyPr vert="horz" lIns="95969" tIns="47984" rIns="95969" bIns="47984" rtlCol="0"/>
          <a:lstStyle>
            <a:lvl1pPr algn="r">
              <a:defRPr sz="1300"/>
            </a:lvl1pPr>
          </a:lstStyle>
          <a:p>
            <a:fld id="{98C716C7-FDA2-48CF-92E2-3EE497D1B96D}" type="datetimeFigureOut">
              <a:rPr lang="ru-RU" smtClean="0"/>
              <a:t>28.02.2020</a:t>
            </a:fld>
            <a:endParaRPr lang="ru-RU"/>
          </a:p>
        </p:txBody>
      </p:sp>
      <p:sp>
        <p:nvSpPr>
          <p:cNvPr id="4" name="Образ слайда 3"/>
          <p:cNvSpPr>
            <a:spLocks noGrp="1" noRot="1" noChangeAspect="1"/>
          </p:cNvSpPr>
          <p:nvPr>
            <p:ph type="sldImg" idx="2"/>
          </p:nvPr>
        </p:nvSpPr>
        <p:spPr>
          <a:xfrm>
            <a:off x="925513" y="746125"/>
            <a:ext cx="4981575" cy="3736975"/>
          </a:xfrm>
          <a:prstGeom prst="rect">
            <a:avLst/>
          </a:prstGeom>
          <a:noFill/>
          <a:ln w="12700">
            <a:solidFill>
              <a:prstClr val="black"/>
            </a:solidFill>
          </a:ln>
        </p:spPr>
        <p:txBody>
          <a:bodyPr vert="horz" lIns="95969" tIns="47984" rIns="95969" bIns="47984" rtlCol="0" anchor="ctr"/>
          <a:lstStyle/>
          <a:p>
            <a:endParaRPr lang="ru-RU"/>
          </a:p>
        </p:txBody>
      </p:sp>
      <p:sp>
        <p:nvSpPr>
          <p:cNvPr id="5" name="Заметки 4"/>
          <p:cNvSpPr>
            <a:spLocks noGrp="1"/>
          </p:cNvSpPr>
          <p:nvPr>
            <p:ph type="body" sz="quarter" idx="3"/>
          </p:nvPr>
        </p:nvSpPr>
        <p:spPr>
          <a:xfrm>
            <a:off x="683260" y="4732498"/>
            <a:ext cx="5466080" cy="4483417"/>
          </a:xfrm>
          <a:prstGeom prst="rect">
            <a:avLst/>
          </a:prstGeom>
        </p:spPr>
        <p:txBody>
          <a:bodyPr vert="horz" lIns="95969" tIns="47984" rIns="95969" bIns="47984"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63264"/>
            <a:ext cx="2960794" cy="498158"/>
          </a:xfrm>
          <a:prstGeom prst="rect">
            <a:avLst/>
          </a:prstGeom>
        </p:spPr>
        <p:txBody>
          <a:bodyPr vert="horz" lIns="95969" tIns="47984" rIns="95969" bIns="47984" rtlCol="0" anchor="b"/>
          <a:lstStyle>
            <a:lvl1pPr algn="l">
              <a:defRPr sz="1300"/>
            </a:lvl1pPr>
          </a:lstStyle>
          <a:p>
            <a:endParaRPr lang="ru-RU"/>
          </a:p>
        </p:txBody>
      </p:sp>
      <p:sp>
        <p:nvSpPr>
          <p:cNvPr id="7" name="Номер слайда 6"/>
          <p:cNvSpPr>
            <a:spLocks noGrp="1"/>
          </p:cNvSpPr>
          <p:nvPr>
            <p:ph type="sldNum" sz="quarter" idx="5"/>
          </p:nvPr>
        </p:nvSpPr>
        <p:spPr>
          <a:xfrm>
            <a:off x="3870225" y="9463264"/>
            <a:ext cx="2960794" cy="498158"/>
          </a:xfrm>
          <a:prstGeom prst="rect">
            <a:avLst/>
          </a:prstGeom>
        </p:spPr>
        <p:txBody>
          <a:bodyPr vert="horz" lIns="95969" tIns="47984" rIns="95969" bIns="47984" rtlCol="0" anchor="b"/>
          <a:lstStyle>
            <a:lvl1pPr algn="r">
              <a:defRPr sz="1300"/>
            </a:lvl1pPr>
          </a:lstStyle>
          <a:p>
            <a:fld id="{05F0DD29-C84A-4924-8A21-C47882D7D401}" type="slidenum">
              <a:rPr lang="ru-RU" smtClean="0"/>
              <a:t>‹#›</a:t>
            </a:fld>
            <a:endParaRPr lang="ru-RU"/>
          </a:p>
        </p:txBody>
      </p:sp>
    </p:spTree>
    <p:extLst>
      <p:ext uri="{BB962C8B-B14F-4D97-AF65-F5344CB8AC3E}">
        <p14:creationId xmlns:p14="http://schemas.microsoft.com/office/powerpoint/2010/main" val="312569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a:ln/>
        </p:spPr>
      </p:sp>
      <p:sp>
        <p:nvSpPr>
          <p:cNvPr id="6246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endParaRPr>
          </a:p>
        </p:txBody>
      </p:sp>
      <p:sp>
        <p:nvSpPr>
          <p:cNvPr id="6246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9708" indent="-299889" eaLnBrk="0" hangingPunct="0">
              <a:defRPr>
                <a:solidFill>
                  <a:schemeClr val="tx1"/>
                </a:solidFill>
                <a:latin typeface="Arial" pitchFamily="34" charset="0"/>
              </a:defRPr>
            </a:lvl2pPr>
            <a:lvl3pPr marL="1199550" indent="-239910" eaLnBrk="0" hangingPunct="0">
              <a:defRPr>
                <a:solidFill>
                  <a:schemeClr val="tx1"/>
                </a:solidFill>
                <a:latin typeface="Arial" pitchFamily="34" charset="0"/>
              </a:defRPr>
            </a:lvl3pPr>
            <a:lvl4pPr marL="1679369" indent="-239910" eaLnBrk="0" hangingPunct="0">
              <a:defRPr>
                <a:solidFill>
                  <a:schemeClr val="tx1"/>
                </a:solidFill>
                <a:latin typeface="Arial" pitchFamily="34" charset="0"/>
              </a:defRPr>
            </a:lvl4pPr>
            <a:lvl5pPr marL="2159191" indent="-239910" eaLnBrk="0" hangingPunct="0">
              <a:defRPr>
                <a:solidFill>
                  <a:schemeClr val="tx1"/>
                </a:solidFill>
                <a:latin typeface="Arial" pitchFamily="34" charset="0"/>
              </a:defRPr>
            </a:lvl5pPr>
            <a:lvl6pPr marL="2639010" indent="-239910" eaLnBrk="0" fontAlgn="base" hangingPunct="0">
              <a:spcBef>
                <a:spcPct val="0"/>
              </a:spcBef>
              <a:spcAft>
                <a:spcPct val="0"/>
              </a:spcAft>
              <a:defRPr>
                <a:solidFill>
                  <a:schemeClr val="tx1"/>
                </a:solidFill>
                <a:latin typeface="Arial" pitchFamily="34" charset="0"/>
              </a:defRPr>
            </a:lvl6pPr>
            <a:lvl7pPr marL="3118830" indent="-239910" eaLnBrk="0" fontAlgn="base" hangingPunct="0">
              <a:spcBef>
                <a:spcPct val="0"/>
              </a:spcBef>
              <a:spcAft>
                <a:spcPct val="0"/>
              </a:spcAft>
              <a:defRPr>
                <a:solidFill>
                  <a:schemeClr val="tx1"/>
                </a:solidFill>
                <a:latin typeface="Arial" pitchFamily="34" charset="0"/>
              </a:defRPr>
            </a:lvl7pPr>
            <a:lvl8pPr marL="3598650" indent="-239910" eaLnBrk="0" fontAlgn="base" hangingPunct="0">
              <a:spcBef>
                <a:spcPct val="0"/>
              </a:spcBef>
              <a:spcAft>
                <a:spcPct val="0"/>
              </a:spcAft>
              <a:defRPr>
                <a:solidFill>
                  <a:schemeClr val="tx1"/>
                </a:solidFill>
                <a:latin typeface="Arial" pitchFamily="34" charset="0"/>
              </a:defRPr>
            </a:lvl8pPr>
            <a:lvl9pPr marL="4078470" indent="-239910" eaLnBrk="0" fontAlgn="base" hangingPunct="0">
              <a:spcBef>
                <a:spcPct val="0"/>
              </a:spcBef>
              <a:spcAft>
                <a:spcPct val="0"/>
              </a:spcAft>
              <a:defRPr>
                <a:solidFill>
                  <a:schemeClr val="tx1"/>
                </a:solidFill>
                <a:latin typeface="Arial" pitchFamily="34" charset="0"/>
              </a:defRPr>
            </a:lvl9pPr>
          </a:lstStyle>
          <a:p>
            <a:pPr eaLnBrk="1" hangingPunct="1"/>
            <a:fld id="{A5AC65F1-D092-453D-9158-1F7936B78A96}" type="slidenum">
              <a:rPr lang="en-US" smtClean="0"/>
              <a:pPr eaLnBrk="1" hangingPunct="1"/>
              <a:t>54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p:cNvSpPr>
            <a:spLocks noGrp="1" noRot="1" noChangeAspect="1" noTextEdit="1"/>
          </p:cNvSpPr>
          <p:nvPr>
            <p:ph type="sldImg"/>
          </p:nvPr>
        </p:nvSpPr>
        <p:spPr>
          <a:ln/>
        </p:spPr>
      </p:sp>
      <p:sp>
        <p:nvSpPr>
          <p:cNvPr id="6349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endParaRPr>
          </a:p>
        </p:txBody>
      </p:sp>
      <p:sp>
        <p:nvSpPr>
          <p:cNvPr id="6349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9708" indent="-299889" eaLnBrk="0" hangingPunct="0">
              <a:defRPr>
                <a:solidFill>
                  <a:schemeClr val="tx1"/>
                </a:solidFill>
                <a:latin typeface="Arial" pitchFamily="34" charset="0"/>
              </a:defRPr>
            </a:lvl2pPr>
            <a:lvl3pPr marL="1199550" indent="-239910" eaLnBrk="0" hangingPunct="0">
              <a:defRPr>
                <a:solidFill>
                  <a:schemeClr val="tx1"/>
                </a:solidFill>
                <a:latin typeface="Arial" pitchFamily="34" charset="0"/>
              </a:defRPr>
            </a:lvl3pPr>
            <a:lvl4pPr marL="1679369" indent="-239910" eaLnBrk="0" hangingPunct="0">
              <a:defRPr>
                <a:solidFill>
                  <a:schemeClr val="tx1"/>
                </a:solidFill>
                <a:latin typeface="Arial" pitchFamily="34" charset="0"/>
              </a:defRPr>
            </a:lvl4pPr>
            <a:lvl5pPr marL="2159191" indent="-239910" eaLnBrk="0" hangingPunct="0">
              <a:defRPr>
                <a:solidFill>
                  <a:schemeClr val="tx1"/>
                </a:solidFill>
                <a:latin typeface="Arial" pitchFamily="34" charset="0"/>
              </a:defRPr>
            </a:lvl5pPr>
            <a:lvl6pPr marL="2639010" indent="-239910" eaLnBrk="0" fontAlgn="base" hangingPunct="0">
              <a:spcBef>
                <a:spcPct val="0"/>
              </a:spcBef>
              <a:spcAft>
                <a:spcPct val="0"/>
              </a:spcAft>
              <a:defRPr>
                <a:solidFill>
                  <a:schemeClr val="tx1"/>
                </a:solidFill>
                <a:latin typeface="Arial" pitchFamily="34" charset="0"/>
              </a:defRPr>
            </a:lvl6pPr>
            <a:lvl7pPr marL="3118830" indent="-239910" eaLnBrk="0" fontAlgn="base" hangingPunct="0">
              <a:spcBef>
                <a:spcPct val="0"/>
              </a:spcBef>
              <a:spcAft>
                <a:spcPct val="0"/>
              </a:spcAft>
              <a:defRPr>
                <a:solidFill>
                  <a:schemeClr val="tx1"/>
                </a:solidFill>
                <a:latin typeface="Arial" pitchFamily="34" charset="0"/>
              </a:defRPr>
            </a:lvl7pPr>
            <a:lvl8pPr marL="3598650" indent="-239910" eaLnBrk="0" fontAlgn="base" hangingPunct="0">
              <a:spcBef>
                <a:spcPct val="0"/>
              </a:spcBef>
              <a:spcAft>
                <a:spcPct val="0"/>
              </a:spcAft>
              <a:defRPr>
                <a:solidFill>
                  <a:schemeClr val="tx1"/>
                </a:solidFill>
                <a:latin typeface="Arial" pitchFamily="34" charset="0"/>
              </a:defRPr>
            </a:lvl8pPr>
            <a:lvl9pPr marL="4078470" indent="-239910" eaLnBrk="0" fontAlgn="base" hangingPunct="0">
              <a:spcBef>
                <a:spcPct val="0"/>
              </a:spcBef>
              <a:spcAft>
                <a:spcPct val="0"/>
              </a:spcAft>
              <a:defRPr>
                <a:solidFill>
                  <a:schemeClr val="tx1"/>
                </a:solidFill>
                <a:latin typeface="Arial" pitchFamily="34" charset="0"/>
              </a:defRPr>
            </a:lvl9pPr>
          </a:lstStyle>
          <a:p>
            <a:pPr eaLnBrk="1" hangingPunct="1"/>
            <a:fld id="{93C9E150-4BD7-44B8-B352-A8C8739A3CB1}" type="slidenum">
              <a:rPr lang="en-US" smtClean="0"/>
              <a:pPr eaLnBrk="1" hangingPunct="1"/>
              <a:t>55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28.02.2020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exeiakhrenov@mail.ru"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hyperlink" Target="mailto:alexeiakhrenov@mail.ru"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636912"/>
            <a:ext cx="7772400" cy="1470025"/>
          </a:xfrm>
        </p:spPr>
        <p:txBody>
          <a:bodyPr>
            <a:normAutofit fontScale="90000"/>
          </a:bodyPr>
          <a:lstStyle/>
          <a:p>
            <a:r>
              <a:rPr lang="ru-RU" b="1" dirty="0"/>
              <a:t>Актуальные вопросы подготовки учащихся к </a:t>
            </a:r>
            <a:br>
              <a:rPr lang="ru-RU" b="1" dirty="0"/>
            </a:br>
            <a:r>
              <a:rPr lang="ru-RU" b="1" dirty="0"/>
              <a:t>ГИА-9 по английскому </a:t>
            </a:r>
            <a:r>
              <a:rPr lang="ru-RU" b="1" dirty="0" smtClean="0"/>
              <a:t>языку</a:t>
            </a:r>
            <a:r>
              <a:rPr lang="x-none" b="1" smtClean="0"/>
              <a:t> </a:t>
            </a:r>
            <a:endParaRPr lang="ru-RU" b="1" dirty="0"/>
          </a:p>
        </p:txBody>
      </p:sp>
      <p:sp>
        <p:nvSpPr>
          <p:cNvPr id="3" name="Прямоугольник 2"/>
          <p:cNvSpPr/>
          <p:nvPr/>
        </p:nvSpPr>
        <p:spPr>
          <a:xfrm>
            <a:off x="3707904" y="4941168"/>
            <a:ext cx="4572000" cy="1200329"/>
          </a:xfrm>
          <a:prstGeom prst="rect">
            <a:avLst/>
          </a:prstGeom>
        </p:spPr>
        <p:txBody>
          <a:bodyPr>
            <a:spAutoFit/>
          </a:bodyPr>
          <a:lstStyle/>
          <a:p>
            <a:r>
              <a:rPr lang="ru-RU" dirty="0" smtClean="0"/>
              <a:t>Председатель предметной комиссии ГИА-9 </a:t>
            </a:r>
            <a:endParaRPr lang="ru-RU" dirty="0" smtClean="0"/>
          </a:p>
          <a:p>
            <a:r>
              <a:rPr lang="ru-RU" dirty="0" err="1" smtClean="0"/>
              <a:t>Ахренов</a:t>
            </a:r>
            <a:r>
              <a:rPr lang="ru-RU" dirty="0" smtClean="0"/>
              <a:t>  Алексей </a:t>
            </a:r>
            <a:r>
              <a:rPr lang="ru-RU" dirty="0"/>
              <a:t>Владимирович </a:t>
            </a:r>
            <a:r>
              <a:rPr lang="en-US" dirty="0" smtClean="0">
                <a:hlinkClick r:id="rId3"/>
              </a:rPr>
              <a:t>alexeiakhrenov@mail.ru</a:t>
            </a:r>
            <a:endParaRPr lang="en-US" dirty="0"/>
          </a:p>
          <a:p>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9060" y="258299"/>
            <a:ext cx="8388424" cy="3539430"/>
          </a:xfrm>
          <a:prstGeom prst="rect">
            <a:avLst/>
          </a:prstGeom>
        </p:spPr>
        <p:txBody>
          <a:bodyPr wrap="square">
            <a:spAutoFit/>
          </a:bodyPr>
          <a:lstStyle/>
          <a:p>
            <a:pPr algn="ctr"/>
            <a:r>
              <a:rPr lang="ru-RU" sz="2800" b="1" dirty="0" smtClean="0"/>
              <a:t>Какого </a:t>
            </a:r>
            <a:r>
              <a:rPr lang="ru-RU" sz="2800" b="1" dirty="0"/>
              <a:t>уровня по шкале Совета Европы (</a:t>
            </a:r>
            <a:r>
              <a:rPr lang="en-US" sz="2800" b="1" dirty="0"/>
              <a:t>CEFR</a:t>
            </a:r>
            <a:r>
              <a:rPr lang="ru-RU" sz="2800" b="1" dirty="0"/>
              <a:t>) должен достичь </a:t>
            </a:r>
            <a:r>
              <a:rPr lang="ru-RU" sz="2800" b="1" dirty="0" smtClean="0"/>
              <a:t>выпускник </a:t>
            </a:r>
            <a:r>
              <a:rPr lang="ru-RU" sz="2800" b="1" dirty="0"/>
              <a:t>9 </a:t>
            </a:r>
            <a:r>
              <a:rPr lang="ru-RU" sz="2800" b="1" dirty="0" smtClean="0"/>
              <a:t>класса? </a:t>
            </a:r>
            <a:endParaRPr lang="ru-RU" sz="2800" b="1" dirty="0"/>
          </a:p>
          <a:p>
            <a:pPr algn="ctr"/>
            <a:r>
              <a:rPr lang="ru-RU" sz="2400" b="1" u="sng" dirty="0" smtClean="0">
                <a:latin typeface="+mj-lt"/>
                <a:cs typeface="Times New Roman" panose="02020603050405020304" pitchFamily="18" charset="0"/>
              </a:rPr>
              <a:t> </a:t>
            </a:r>
          </a:p>
          <a:p>
            <a:pPr algn="just"/>
            <a:r>
              <a:rPr lang="es-ES" sz="2400" dirty="0"/>
              <a:t>В соответствии с современными нормативными документами </a:t>
            </a:r>
            <a:r>
              <a:rPr lang="es-ES" sz="2400" b="1" dirty="0"/>
              <a:t>выпускник </a:t>
            </a:r>
            <a:r>
              <a:rPr lang="en-US" sz="2400" b="1" dirty="0"/>
              <a:t>IX</a:t>
            </a:r>
            <a:r>
              <a:rPr lang="es-ES" sz="2400" b="1" dirty="0"/>
              <a:t> класса </a:t>
            </a:r>
            <a:r>
              <a:rPr lang="es-ES" sz="2400" dirty="0"/>
              <a:t>общеобразовательного учреждения должен в плане владения иностранным языком достичь уровня </a:t>
            </a:r>
            <a:r>
              <a:rPr lang="es-ES" sz="2400" b="1" dirty="0"/>
              <a:t>А2</a:t>
            </a:r>
            <a:r>
              <a:rPr lang="es-ES" sz="2400" dirty="0"/>
              <a:t>; выпускник </a:t>
            </a:r>
            <a:r>
              <a:rPr lang="en-US" sz="2400" dirty="0"/>
              <a:t>XI</a:t>
            </a:r>
            <a:r>
              <a:rPr lang="es-ES" sz="2400" dirty="0"/>
              <a:t> класса общеобразовательного учреждения – уровня В1 (если обучение в старших классах происходит на базовом уровне</a:t>
            </a:r>
            <a:r>
              <a:rPr lang="es-ES" sz="2400" dirty="0" smtClean="0"/>
              <a:t>).</a:t>
            </a:r>
            <a:endParaRPr lang="ru-RU" sz="2400" dirty="0"/>
          </a:p>
        </p:txBody>
      </p:sp>
      <p:sp>
        <p:nvSpPr>
          <p:cNvPr id="3" name="Прямоугольник 2"/>
          <p:cNvSpPr/>
          <p:nvPr/>
        </p:nvSpPr>
        <p:spPr>
          <a:xfrm>
            <a:off x="755576" y="4725144"/>
            <a:ext cx="7920880" cy="1015663"/>
          </a:xfrm>
          <a:prstGeom prst="rect">
            <a:avLst/>
          </a:prstGeom>
        </p:spPr>
        <p:txBody>
          <a:bodyPr wrap="square">
            <a:spAutoFit/>
          </a:bodyPr>
          <a:lstStyle/>
          <a:p>
            <a:pPr algn="just"/>
            <a:r>
              <a:rPr lang="ru-RU" sz="2000" i="1" dirty="0"/>
              <a:t>Уровень А2</a:t>
            </a:r>
            <a:r>
              <a:rPr lang="ru-RU" sz="2000" dirty="0"/>
              <a:t> предусматривает написание простых коротких записок </a:t>
            </a:r>
            <a:r>
              <a:rPr lang="ru-RU" sz="2000" dirty="0" smtClean="0"/>
              <a:t>и </a:t>
            </a:r>
            <a:r>
              <a:rPr lang="ru-RU" sz="2000" dirty="0"/>
              <a:t>сообщений, а также написание несложного письма личного характера небольшого объема.</a:t>
            </a:r>
            <a:endParaRPr lang="ru-RU" sz="2000" dirty="0"/>
          </a:p>
        </p:txBody>
      </p:sp>
    </p:spTree>
    <p:extLst>
      <p:ext uri="{BB962C8B-B14F-4D97-AF65-F5344CB8AC3E}">
        <p14:creationId xmlns:p14="http://schemas.microsoft.com/office/powerpoint/2010/main" val="185600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Требования к структуре и оформлению личного письма</a:t>
            </a:r>
            <a:endParaRPr lang="ru-RU" dirty="0"/>
          </a:p>
        </p:txBody>
      </p:sp>
      <p:sp>
        <p:nvSpPr>
          <p:cNvPr id="3" name="Объект 2"/>
          <p:cNvSpPr>
            <a:spLocks noGrp="1"/>
          </p:cNvSpPr>
          <p:nvPr>
            <p:ph idx="1"/>
          </p:nvPr>
        </p:nvSpPr>
        <p:spPr/>
        <p:txBody>
          <a:bodyPr/>
          <a:lstStyle/>
          <a:p>
            <a:r>
              <a:rPr lang="ru-RU" dirty="0" smtClean="0"/>
              <a:t>Надежда на последующие</a:t>
            </a:r>
            <a:r>
              <a:rPr lang="en-US" dirty="0" smtClean="0"/>
              <a:t> </a:t>
            </a:r>
            <a:r>
              <a:rPr lang="en-US" dirty="0" err="1" smtClean="0"/>
              <a:t>контакт</a:t>
            </a:r>
            <a:r>
              <a:rPr lang="ru-RU" dirty="0" smtClean="0"/>
              <a:t>ы в том же ИЛИ новом абзаце</a:t>
            </a:r>
            <a:r>
              <a:rPr lang="en-US" dirty="0" smtClean="0"/>
              <a:t>, </a:t>
            </a:r>
            <a:r>
              <a:rPr lang="en-US" dirty="0" err="1" smtClean="0"/>
              <a:t>например</a:t>
            </a:r>
            <a:endParaRPr lang="en-US" dirty="0" smtClean="0"/>
          </a:p>
          <a:p>
            <a:pPr marL="0" indent="0">
              <a:buNone/>
            </a:pPr>
            <a:r>
              <a:rPr lang="en-US" b="1" dirty="0" smtClean="0"/>
              <a:t>Write back soon.</a:t>
            </a:r>
          </a:p>
          <a:p>
            <a:pPr marL="0" indent="0">
              <a:buNone/>
            </a:pPr>
            <a:r>
              <a:rPr lang="ru-RU" b="1" dirty="0" smtClean="0"/>
              <a:t> </a:t>
            </a:r>
            <a:r>
              <a:rPr lang="en-US" b="1" dirty="0" smtClean="0"/>
              <a:t>Hope to hear from you soon. </a:t>
            </a:r>
            <a:endParaRPr lang="ru-RU" b="1" dirty="0" smtClean="0"/>
          </a:p>
          <a:p>
            <a:pPr marL="0" indent="0">
              <a:buNone/>
            </a:pPr>
            <a:r>
              <a:rPr lang="ru-RU" b="1" dirty="0" smtClean="0"/>
              <a:t>(или синоним)</a:t>
            </a:r>
            <a:endParaRPr lang="en-US" b="1" dirty="0" smtClean="0"/>
          </a:p>
          <a:p>
            <a:pPr marL="0" indent="0">
              <a:buNone/>
            </a:pPr>
            <a:r>
              <a:rPr lang="ru-RU" b="1" dirty="0" smtClean="0"/>
              <a:t> </a:t>
            </a:r>
            <a:r>
              <a:rPr lang="en-US" b="1" dirty="0" smtClean="0"/>
              <a:t>See you soon. </a:t>
            </a:r>
            <a:r>
              <a:rPr lang="ru-RU" b="1" dirty="0" smtClean="0"/>
              <a:t>принимаем</a:t>
            </a:r>
            <a:endParaRPr lang="ru-RU" dirty="0"/>
          </a:p>
        </p:txBody>
      </p:sp>
    </p:spTree>
    <p:extLst>
      <p:ext uri="{BB962C8B-B14F-4D97-AF65-F5344CB8AC3E}">
        <p14:creationId xmlns:p14="http://schemas.microsoft.com/office/powerpoint/2010/main" val="2850231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Требования к структуре и оформлению личного письма</a:t>
            </a:r>
            <a:endParaRPr lang="ru-RU" dirty="0"/>
          </a:p>
        </p:txBody>
      </p:sp>
      <p:sp>
        <p:nvSpPr>
          <p:cNvPr id="3" name="Объект 2"/>
          <p:cNvSpPr>
            <a:spLocks noGrp="1"/>
          </p:cNvSpPr>
          <p:nvPr>
            <p:ph idx="1"/>
          </p:nvPr>
        </p:nvSpPr>
        <p:spPr/>
        <p:txBody>
          <a:bodyPr>
            <a:normAutofit fontScale="55000" lnSpcReduction="20000"/>
          </a:bodyPr>
          <a:lstStyle/>
          <a:p>
            <a:r>
              <a:rPr lang="ru-RU" dirty="0" smtClean="0"/>
              <a:t>Завершающая фраза (на отдельной строке, после неё запятая), например, </a:t>
            </a:r>
            <a:endParaRPr lang="en-US" dirty="0" smtClean="0"/>
          </a:p>
          <a:p>
            <a:pPr marL="0" indent="0">
              <a:buNone/>
            </a:pPr>
            <a:r>
              <a:rPr lang="en-US" b="1" dirty="0" smtClean="0"/>
              <a:t>   </a:t>
            </a:r>
            <a:r>
              <a:rPr lang="ru-RU" b="1" dirty="0" err="1" smtClean="0"/>
              <a:t>Best</a:t>
            </a:r>
            <a:r>
              <a:rPr lang="ru-RU" b="1" dirty="0" smtClean="0"/>
              <a:t> </a:t>
            </a:r>
            <a:r>
              <a:rPr lang="ru-RU" b="1" dirty="0" err="1"/>
              <a:t>wishes</a:t>
            </a:r>
            <a:r>
              <a:rPr lang="ru-RU" b="1" dirty="0"/>
              <a:t>, </a:t>
            </a:r>
          </a:p>
          <a:p>
            <a:pPr marL="0" indent="0">
              <a:buNone/>
            </a:pPr>
            <a:r>
              <a:rPr lang="ru-RU" b="1" dirty="0"/>
              <a:t> </a:t>
            </a:r>
            <a:r>
              <a:rPr lang="en-US" b="1" dirty="0" smtClean="0"/>
              <a:t>  </a:t>
            </a:r>
            <a:r>
              <a:rPr lang="ru-RU" b="1" dirty="0" err="1" smtClean="0"/>
              <a:t>Yours</a:t>
            </a:r>
            <a:r>
              <a:rPr lang="ru-RU" b="1" dirty="0" smtClean="0"/>
              <a:t>,</a:t>
            </a:r>
          </a:p>
          <a:p>
            <a:pPr marL="0" indent="0">
              <a:buNone/>
            </a:pPr>
            <a:r>
              <a:rPr lang="ru-RU" b="1" dirty="0"/>
              <a:t> </a:t>
            </a:r>
            <a:r>
              <a:rPr lang="ru-RU" b="1" dirty="0" smtClean="0"/>
              <a:t>  </a:t>
            </a:r>
            <a:r>
              <a:rPr lang="en-US" b="1" dirty="0" smtClean="0"/>
              <a:t>All the best,</a:t>
            </a:r>
          </a:p>
          <a:p>
            <a:pPr marL="0" indent="0">
              <a:buNone/>
            </a:pPr>
            <a:r>
              <a:rPr lang="en-US" b="1" dirty="0" smtClean="0"/>
              <a:t>   Love,</a:t>
            </a:r>
            <a:endParaRPr lang="ru-RU" b="1" dirty="0" smtClean="0"/>
          </a:p>
          <a:p>
            <a:pPr marL="0" indent="0">
              <a:buNone/>
            </a:pPr>
            <a:r>
              <a:rPr lang="en-US" b="1" dirty="0"/>
              <a:t> </a:t>
            </a:r>
            <a:r>
              <a:rPr lang="en-US" b="1" dirty="0" smtClean="0"/>
              <a:t>  </a:t>
            </a:r>
            <a:r>
              <a:rPr lang="ru-RU" b="1" dirty="0" smtClean="0"/>
              <a:t>или синоним</a:t>
            </a:r>
            <a:endParaRPr lang="en-US" dirty="0"/>
          </a:p>
          <a:p>
            <a:r>
              <a:rPr lang="ru-RU" b="1" dirty="0" smtClean="0"/>
              <a:t>Нельзя: </a:t>
            </a:r>
            <a:r>
              <a:rPr lang="en-US" b="1" dirty="0" smtClean="0"/>
              <a:t>Yours sincerely,</a:t>
            </a:r>
          </a:p>
          <a:p>
            <a:pPr marL="0" indent="0">
              <a:buNone/>
            </a:pPr>
            <a:r>
              <a:rPr lang="en-US" b="1" dirty="0"/>
              <a:t> </a:t>
            </a:r>
            <a:r>
              <a:rPr lang="en-US" b="1" dirty="0" smtClean="0"/>
              <a:t>              Yours faithfully,</a:t>
            </a:r>
          </a:p>
          <a:p>
            <a:pPr marL="0" indent="0">
              <a:buNone/>
            </a:pPr>
            <a:r>
              <a:rPr lang="en-US" b="1" dirty="0" smtClean="0"/>
              <a:t>               Regards, </a:t>
            </a:r>
          </a:p>
          <a:p>
            <a:pPr marL="0" indent="0">
              <a:buNone/>
            </a:pPr>
            <a:r>
              <a:rPr lang="ru-RU" b="1" dirty="0" smtClean="0"/>
              <a:t>Это минус за завершающую фразу в содержании (РКЗ).</a:t>
            </a:r>
          </a:p>
          <a:p>
            <a:r>
              <a:rPr lang="ru-RU" dirty="0" smtClean="0"/>
              <a:t>Подпись автора (только имя</a:t>
            </a:r>
            <a:r>
              <a:rPr lang="en-US" dirty="0" smtClean="0"/>
              <a:t> </a:t>
            </a:r>
            <a:r>
              <a:rPr lang="ru-RU" dirty="0" smtClean="0"/>
              <a:t>без фамилии, на отдельной строке, без точки) – </a:t>
            </a:r>
            <a:r>
              <a:rPr lang="ru-RU" b="1" dirty="0" err="1" smtClean="0"/>
              <a:t>Nikita</a:t>
            </a:r>
            <a:endParaRPr lang="en-US" b="1" dirty="0" smtClean="0"/>
          </a:p>
          <a:p>
            <a:r>
              <a:rPr lang="ru-RU" b="1" dirty="0" smtClean="0"/>
              <a:t>Нельзя: </a:t>
            </a:r>
            <a:r>
              <a:rPr lang="en-US" b="1" dirty="0" smtClean="0"/>
              <a:t>Nikita Ivanov</a:t>
            </a:r>
            <a:endParaRPr lang="ru-RU" b="1" dirty="0" smtClean="0"/>
          </a:p>
          <a:p>
            <a:pPr marL="0" indent="0">
              <a:buNone/>
            </a:pPr>
            <a:r>
              <a:rPr lang="en-US" b="1" dirty="0" smtClean="0"/>
              <a:t>                 </a:t>
            </a:r>
            <a:r>
              <a:rPr lang="ru-RU" b="1" dirty="0" smtClean="0"/>
              <a:t>    </a:t>
            </a:r>
            <a:r>
              <a:rPr lang="en-US" b="1" dirty="0" smtClean="0"/>
              <a:t>Superman</a:t>
            </a:r>
          </a:p>
          <a:p>
            <a:pPr marL="0" indent="0">
              <a:buNone/>
            </a:pPr>
            <a:r>
              <a:rPr lang="en-US" b="1" dirty="0" smtClean="0"/>
              <a:t>	    Snow White</a:t>
            </a:r>
            <a:endParaRPr lang="ru-RU" b="1" dirty="0" smtClean="0"/>
          </a:p>
          <a:p>
            <a:pPr marL="0" indent="0">
              <a:buNone/>
            </a:pPr>
            <a:r>
              <a:rPr lang="ru-RU" b="1" dirty="0" smtClean="0"/>
              <a:t>Это минус за подпись в содержании.</a:t>
            </a:r>
          </a:p>
          <a:p>
            <a:endParaRPr lang="ru-RU" dirty="0"/>
          </a:p>
        </p:txBody>
      </p:sp>
    </p:spTree>
    <p:extLst>
      <p:ext uri="{BB962C8B-B14F-4D97-AF65-F5344CB8AC3E}">
        <p14:creationId xmlns:p14="http://schemas.microsoft.com/office/powerpoint/2010/main" val="1057269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88640"/>
            <a:ext cx="8100392" cy="1368152"/>
          </a:xfrm>
        </p:spPr>
        <p:txBody>
          <a:bodyPr>
            <a:noAutofit/>
          </a:bodyPr>
          <a:lstStyle/>
          <a:p>
            <a:r>
              <a:rPr lang="ru-RU" sz="3600" b="1" dirty="0"/>
              <a:t>Коммуникативная задача и объекты оценивания в задании </a:t>
            </a:r>
            <a:r>
              <a:rPr lang="ru-RU" sz="3600" b="1" dirty="0" smtClean="0"/>
              <a:t>32:</a:t>
            </a:r>
            <a:endParaRPr lang="ru-RU" sz="3600" b="1" dirty="0"/>
          </a:p>
        </p:txBody>
      </p:sp>
      <p:sp>
        <p:nvSpPr>
          <p:cNvPr id="3" name="Объект 2"/>
          <p:cNvSpPr>
            <a:spLocks noGrp="1"/>
          </p:cNvSpPr>
          <p:nvPr>
            <p:ph idx="1"/>
          </p:nvPr>
        </p:nvSpPr>
        <p:spPr>
          <a:xfrm>
            <a:off x="179512" y="1772816"/>
            <a:ext cx="8784976" cy="4209331"/>
          </a:xfrm>
        </p:spPr>
        <p:txBody>
          <a:bodyPr>
            <a:normAutofit fontScale="85000" lnSpcReduction="20000"/>
          </a:bodyPr>
          <a:lstStyle/>
          <a:p>
            <a:pPr algn="just"/>
            <a:r>
              <a:rPr lang="ru-RU" b="1" dirty="0"/>
              <a:t>Цель для </a:t>
            </a:r>
            <a:r>
              <a:rPr lang="ru-RU" b="1" dirty="0" smtClean="0"/>
              <a:t>участника ОГЭ:</a:t>
            </a:r>
            <a:r>
              <a:rPr lang="ru-RU" dirty="0" smtClean="0"/>
              <a:t> </a:t>
            </a:r>
            <a:r>
              <a:rPr lang="ru-RU" dirty="0"/>
              <a:t>написать личное письмо в соответствии с коммуникативной задачей, поставленной в </a:t>
            </a:r>
            <a:r>
              <a:rPr lang="ru-RU" dirty="0" smtClean="0"/>
              <a:t>задании</a:t>
            </a:r>
            <a:endParaRPr lang="ru-RU" dirty="0"/>
          </a:p>
          <a:p>
            <a:pPr algn="just"/>
            <a:r>
              <a:rPr lang="ru-RU" b="1" dirty="0"/>
              <a:t>Цель для эксперта:</a:t>
            </a:r>
            <a:r>
              <a:rPr lang="ru-RU" dirty="0"/>
              <a:t> проверить у </a:t>
            </a:r>
            <a:r>
              <a:rPr lang="ru-RU" dirty="0" smtClean="0"/>
              <a:t>участника ОГЭ </a:t>
            </a:r>
            <a:r>
              <a:rPr lang="ru-RU" dirty="0"/>
              <a:t>умения, необходимые для написания личного письма, а именно:</a:t>
            </a:r>
          </a:p>
          <a:p>
            <a:pPr marL="82296" indent="0" algn="just">
              <a:buFontTx/>
              <a:buChar char="-"/>
            </a:pPr>
            <a:r>
              <a:rPr lang="ru-RU" altLang="ru-RU" dirty="0" smtClean="0"/>
              <a:t> давать </a:t>
            </a:r>
            <a:r>
              <a:rPr lang="ru-RU" altLang="ru-RU" dirty="0"/>
              <a:t>развернутое сообщение (ответы на вопросы);</a:t>
            </a:r>
          </a:p>
          <a:p>
            <a:pPr marL="82296" indent="0" algn="just">
              <a:buFontTx/>
              <a:buChar char="-"/>
            </a:pPr>
            <a:r>
              <a:rPr lang="ru-RU" altLang="ru-RU" dirty="0" smtClean="0"/>
              <a:t> </a:t>
            </a:r>
            <a:r>
              <a:rPr lang="ru-RU" altLang="ru-RU" dirty="0"/>
              <a:t>адекватно использовать языковые средства;</a:t>
            </a:r>
          </a:p>
          <a:p>
            <a:pPr marL="82296" indent="0" algn="just">
              <a:buNone/>
            </a:pPr>
            <a:r>
              <a:rPr lang="ru-RU" altLang="ru-RU" dirty="0"/>
              <a:t>- соблюдать нормы вежливости, принятые в странах изучаемого языка; </a:t>
            </a:r>
          </a:p>
          <a:p>
            <a:pPr marL="82296" indent="0" algn="just">
              <a:buNone/>
            </a:pPr>
            <a:r>
              <a:rPr lang="ru-RU" altLang="ru-RU" dirty="0"/>
              <a:t>- соблюдать формат неофициального письма.</a:t>
            </a:r>
            <a:endParaRPr lang="ru-RU" dirty="0"/>
          </a:p>
          <a:p>
            <a:endParaRPr lang="ru-RU" dirty="0"/>
          </a:p>
        </p:txBody>
      </p:sp>
    </p:spTree>
    <p:extLst>
      <p:ext uri="{BB962C8B-B14F-4D97-AF65-F5344CB8AC3E}">
        <p14:creationId xmlns:p14="http://schemas.microsoft.com/office/powerpoint/2010/main" val="2612233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Оценивание письма</a:t>
            </a:r>
            <a:endParaRPr lang="ru-RU" dirty="0"/>
          </a:p>
        </p:txBody>
      </p:sp>
      <p:sp>
        <p:nvSpPr>
          <p:cNvPr id="3" name="Объект 2"/>
          <p:cNvSpPr>
            <a:spLocks noGrp="1"/>
          </p:cNvSpPr>
          <p:nvPr>
            <p:ph idx="1"/>
          </p:nvPr>
        </p:nvSpPr>
        <p:spPr/>
        <p:txBody>
          <a:bodyPr>
            <a:normAutofit/>
          </a:bodyPr>
          <a:lstStyle/>
          <a:p>
            <a:r>
              <a:rPr lang="ru-RU" sz="2800" dirty="0" smtClean="0"/>
              <a:t>Письмо оценивается экспертами  по специально разработанным критериям</a:t>
            </a:r>
          </a:p>
          <a:p>
            <a:r>
              <a:rPr lang="ru-RU" sz="2800" dirty="0" smtClean="0"/>
              <a:t>Решение коммуникативной задачи (0-3 балла)</a:t>
            </a:r>
          </a:p>
          <a:p>
            <a:r>
              <a:rPr lang="ru-RU" sz="2800" dirty="0" smtClean="0"/>
              <a:t>Организация текста (0-2 балла)</a:t>
            </a:r>
          </a:p>
          <a:p>
            <a:r>
              <a:rPr lang="ru-RU" sz="2800" dirty="0" smtClean="0"/>
              <a:t>Лексико-грамматическое оформление текста</a:t>
            </a:r>
          </a:p>
          <a:p>
            <a:r>
              <a:rPr lang="ru-RU" sz="2800" dirty="0" smtClean="0"/>
              <a:t>(0-3балла)</a:t>
            </a:r>
          </a:p>
          <a:p>
            <a:r>
              <a:rPr lang="ru-RU" sz="2800" dirty="0" smtClean="0"/>
              <a:t>Орфография и пунктуация (0-2 балла) </a:t>
            </a:r>
            <a:endParaRPr lang="ru-RU" sz="2800" dirty="0"/>
          </a:p>
        </p:txBody>
      </p:sp>
    </p:spTree>
    <p:extLst>
      <p:ext uri="{BB962C8B-B14F-4D97-AF65-F5344CB8AC3E}">
        <p14:creationId xmlns:p14="http://schemas.microsoft.com/office/powerpoint/2010/main" val="4043124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3"/>
          <p:cNvGraphicFramePr>
            <a:graphicFrameLocks/>
          </p:cNvGraphicFramePr>
          <p:nvPr>
            <p:extLst/>
          </p:nvPr>
        </p:nvGraphicFramePr>
        <p:xfrm>
          <a:off x="107504" y="1412776"/>
          <a:ext cx="8784981" cy="4950458"/>
        </p:xfrm>
        <a:graphic>
          <a:graphicData uri="http://schemas.openxmlformats.org/drawingml/2006/table">
            <a:tbl>
              <a:tblPr/>
              <a:tblGrid>
                <a:gridCol w="792094">
                  <a:extLst>
                    <a:ext uri="{9D8B030D-6E8A-4147-A177-3AD203B41FA5}">
                      <a16:colId xmlns="" xmlns:a16="http://schemas.microsoft.com/office/drawing/2014/main" val="20000"/>
                    </a:ext>
                  </a:extLst>
                </a:gridCol>
                <a:gridCol w="4365506">
                  <a:extLst>
                    <a:ext uri="{9D8B030D-6E8A-4147-A177-3AD203B41FA5}">
                      <a16:colId xmlns="" xmlns:a16="http://schemas.microsoft.com/office/drawing/2014/main" val="20001"/>
                    </a:ext>
                  </a:extLst>
                </a:gridCol>
                <a:gridCol w="363242">
                  <a:extLst>
                    <a:ext uri="{9D8B030D-6E8A-4147-A177-3AD203B41FA5}">
                      <a16:colId xmlns="" xmlns:a16="http://schemas.microsoft.com/office/drawing/2014/main" val="20002"/>
                    </a:ext>
                  </a:extLst>
                </a:gridCol>
                <a:gridCol w="363242">
                  <a:extLst>
                    <a:ext uri="{9D8B030D-6E8A-4147-A177-3AD203B41FA5}">
                      <a16:colId xmlns="" xmlns:a16="http://schemas.microsoft.com/office/drawing/2014/main" val="20003"/>
                    </a:ext>
                  </a:extLst>
                </a:gridCol>
                <a:gridCol w="363242">
                  <a:extLst>
                    <a:ext uri="{9D8B030D-6E8A-4147-A177-3AD203B41FA5}">
                      <a16:colId xmlns="" xmlns:a16="http://schemas.microsoft.com/office/drawing/2014/main" val="20004"/>
                    </a:ext>
                  </a:extLst>
                </a:gridCol>
                <a:gridCol w="363242">
                  <a:extLst>
                    <a:ext uri="{9D8B030D-6E8A-4147-A177-3AD203B41FA5}">
                      <a16:colId xmlns="" xmlns:a16="http://schemas.microsoft.com/office/drawing/2014/main" val="20005"/>
                    </a:ext>
                  </a:extLst>
                </a:gridCol>
                <a:gridCol w="363242">
                  <a:extLst>
                    <a:ext uri="{9D8B030D-6E8A-4147-A177-3AD203B41FA5}">
                      <a16:colId xmlns="" xmlns:a16="http://schemas.microsoft.com/office/drawing/2014/main" val="20006"/>
                    </a:ext>
                  </a:extLst>
                </a:gridCol>
                <a:gridCol w="363242">
                  <a:extLst>
                    <a:ext uri="{9D8B030D-6E8A-4147-A177-3AD203B41FA5}">
                      <a16:colId xmlns="" xmlns:a16="http://schemas.microsoft.com/office/drawing/2014/main" val="20007"/>
                    </a:ext>
                  </a:extLst>
                </a:gridCol>
                <a:gridCol w="363242">
                  <a:extLst>
                    <a:ext uri="{9D8B030D-6E8A-4147-A177-3AD203B41FA5}">
                      <a16:colId xmlns="" xmlns:a16="http://schemas.microsoft.com/office/drawing/2014/main" val="20008"/>
                    </a:ext>
                  </a:extLst>
                </a:gridCol>
                <a:gridCol w="363242">
                  <a:extLst>
                    <a:ext uri="{9D8B030D-6E8A-4147-A177-3AD203B41FA5}">
                      <a16:colId xmlns="" xmlns:a16="http://schemas.microsoft.com/office/drawing/2014/main" val="20009"/>
                    </a:ext>
                  </a:extLst>
                </a:gridCol>
                <a:gridCol w="363242">
                  <a:extLst>
                    <a:ext uri="{9D8B030D-6E8A-4147-A177-3AD203B41FA5}">
                      <a16:colId xmlns="" xmlns:a16="http://schemas.microsoft.com/office/drawing/2014/main" val="20010"/>
                    </a:ext>
                  </a:extLst>
                </a:gridCol>
                <a:gridCol w="358203">
                  <a:extLst>
                    <a:ext uri="{9D8B030D-6E8A-4147-A177-3AD203B41FA5}">
                      <a16:colId xmlns="" xmlns:a16="http://schemas.microsoft.com/office/drawing/2014/main" val="20011"/>
                    </a:ext>
                  </a:extLst>
                </a:gridCol>
              </a:tblGrid>
              <a:tr h="653432">
                <a:tc gridSpan="2">
                  <a:txBody>
                    <a:bodyPr/>
                    <a:lstStyle/>
                    <a:p>
                      <a:pPr marL="32385" algn="r">
                        <a:spcAft>
                          <a:spcPts val="0"/>
                        </a:spcAft>
                      </a:pPr>
                      <a:r>
                        <a:rPr lang="ru-RU" sz="1000" b="1" dirty="0">
                          <a:effectLst/>
                          <a:latin typeface="Arial Narrow"/>
                          <a:ea typeface="Times New Roman"/>
                        </a:rPr>
                        <a:t>НОМЕР УЧАСТНИКА ОГЭ</a:t>
                      </a:r>
                      <a:endParaRPr lang="ru-RU" sz="1000" dirty="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21055">
                <a:tc rowSpan="9">
                  <a:txBody>
                    <a:bodyPr/>
                    <a:lstStyle/>
                    <a:p>
                      <a:pPr algn="ctr">
                        <a:spcAft>
                          <a:spcPts val="0"/>
                        </a:spcAft>
                      </a:pPr>
                      <a:r>
                        <a:rPr lang="ru-RU" sz="1000">
                          <a:effectLst/>
                          <a:latin typeface="Arial Narrow"/>
                          <a:ea typeface="Times New Roman"/>
                        </a:rPr>
                        <a:t>1. Содержание</a:t>
                      </a:r>
                      <a:endParaRPr lang="ru-RU" sz="1000">
                        <a:effectLst/>
                        <a:latin typeface="Times New Roman"/>
                        <a:ea typeface="Times New Roman"/>
                      </a:endParaRPr>
                    </a:p>
                  </a:txBody>
                  <a:tcPr marL="8135" marR="8135" marT="8135"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spcAft>
                          <a:spcPts val="0"/>
                        </a:spcAft>
                      </a:pPr>
                      <a:r>
                        <a:rPr lang="ru-RU" sz="900" dirty="0">
                          <a:effectLst/>
                          <a:latin typeface="Arial Narrow"/>
                          <a:ea typeface="Times New Roman"/>
                        </a:rPr>
                        <a:t>Ссылка на предыдущие контакты, благодарность за полученное </a:t>
                      </a:r>
                      <a:r>
                        <a:rPr lang="ru-RU" sz="900" dirty="0" smtClean="0">
                          <a:effectLst/>
                          <a:latin typeface="Arial Narrow"/>
                          <a:ea typeface="Times New Roman"/>
                        </a:rPr>
                        <a:t>письмо, надежда на последующий контакт</a:t>
                      </a:r>
                      <a:endParaRPr lang="ru-RU" sz="1000" dirty="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84934">
                <a:tc vMerge="1">
                  <a:txBody>
                    <a:bodyPr/>
                    <a:lstStyle/>
                    <a:p>
                      <a:endParaRPr lang="ru-RU"/>
                    </a:p>
                  </a:txBody>
                  <a:tcPr/>
                </a:tc>
                <a:tc>
                  <a:txBody>
                    <a:bodyPr/>
                    <a:lstStyle/>
                    <a:p>
                      <a:pPr algn="just">
                        <a:spcAft>
                          <a:spcPts val="0"/>
                        </a:spcAft>
                      </a:pPr>
                      <a:r>
                        <a:rPr lang="ru-RU" sz="900" b="1">
                          <a:effectLst/>
                          <a:latin typeface="Arial Narrow"/>
                          <a:ea typeface="Times New Roman"/>
                          <a:cs typeface="Arial"/>
                        </a:rPr>
                        <a:t>Ответ на </a:t>
                      </a:r>
                      <a:r>
                        <a:rPr lang="en-US" sz="900" b="1">
                          <a:effectLst/>
                          <a:latin typeface="Arial Narrow"/>
                          <a:ea typeface="Times New Roman"/>
                          <a:cs typeface="Arial"/>
                        </a:rPr>
                        <a:t>1 </a:t>
                      </a:r>
                      <a:r>
                        <a:rPr lang="ru-RU" sz="900" b="1">
                          <a:effectLst/>
                          <a:latin typeface="Arial Narrow"/>
                          <a:ea typeface="Times New Roman"/>
                          <a:cs typeface="Arial"/>
                        </a:rPr>
                        <a:t>вопрос</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00">
                          <a:effectLst/>
                          <a:latin typeface="Times New Roman"/>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84934">
                <a:tc vMerge="1">
                  <a:txBody>
                    <a:bodyPr/>
                    <a:lstStyle/>
                    <a:p>
                      <a:endParaRPr lang="ru-RU"/>
                    </a:p>
                  </a:txBody>
                  <a:tcPr/>
                </a:tc>
                <a:tc>
                  <a:txBody>
                    <a:bodyPr/>
                    <a:lstStyle/>
                    <a:p>
                      <a:pPr algn="just">
                        <a:spcAft>
                          <a:spcPts val="0"/>
                        </a:spcAft>
                      </a:pPr>
                      <a:r>
                        <a:rPr lang="ru-RU" sz="900" b="1">
                          <a:effectLst/>
                          <a:latin typeface="Arial Narrow"/>
                          <a:ea typeface="Times New Roman"/>
                          <a:cs typeface="Arial"/>
                        </a:rPr>
                        <a:t>Ответ на </a:t>
                      </a:r>
                      <a:r>
                        <a:rPr lang="en-US" sz="900" b="1">
                          <a:effectLst/>
                          <a:latin typeface="Arial Narrow"/>
                          <a:ea typeface="Times New Roman"/>
                          <a:cs typeface="Arial"/>
                        </a:rPr>
                        <a:t>2 </a:t>
                      </a:r>
                      <a:r>
                        <a:rPr lang="ru-RU" sz="900" b="1">
                          <a:effectLst/>
                          <a:latin typeface="Arial Narrow"/>
                          <a:ea typeface="Times New Roman"/>
                          <a:cs typeface="Arial"/>
                        </a:rPr>
                        <a:t>вопрос</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00">
                          <a:effectLst/>
                          <a:latin typeface="Times New Roman"/>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03428">
                <a:tc vMerge="1">
                  <a:txBody>
                    <a:bodyPr/>
                    <a:lstStyle/>
                    <a:p>
                      <a:endParaRPr lang="ru-RU"/>
                    </a:p>
                  </a:txBody>
                  <a:tcPr/>
                </a:tc>
                <a:tc>
                  <a:txBody>
                    <a:bodyPr/>
                    <a:lstStyle/>
                    <a:p>
                      <a:pPr>
                        <a:spcAft>
                          <a:spcPts val="0"/>
                        </a:spcAft>
                      </a:pPr>
                      <a:r>
                        <a:rPr lang="ru-RU" sz="900" b="1">
                          <a:effectLst/>
                          <a:latin typeface="Arial Narrow"/>
                          <a:ea typeface="Times New Roman"/>
                          <a:cs typeface="Arial"/>
                        </a:rPr>
                        <a:t>Ответ на </a:t>
                      </a:r>
                      <a:r>
                        <a:rPr lang="en-US" sz="900" b="1">
                          <a:effectLst/>
                          <a:latin typeface="Arial Narrow"/>
                          <a:ea typeface="Times New Roman"/>
                          <a:cs typeface="Arial"/>
                        </a:rPr>
                        <a:t>3 </a:t>
                      </a:r>
                      <a:r>
                        <a:rPr lang="ru-RU" sz="900" b="1">
                          <a:effectLst/>
                          <a:latin typeface="Arial Narrow"/>
                          <a:ea typeface="Times New Roman"/>
                          <a:cs typeface="Arial"/>
                        </a:rPr>
                        <a:t>вопрос</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00">
                          <a:effectLst/>
                          <a:latin typeface="Times New Roman"/>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21055">
                <a:tc vMerge="1">
                  <a:txBody>
                    <a:bodyPr/>
                    <a:lstStyle/>
                    <a:p>
                      <a:endParaRPr lang="ru-RU"/>
                    </a:p>
                  </a:txBody>
                  <a:tcPr/>
                </a:tc>
                <a:tc>
                  <a:txBody>
                    <a:bodyPr/>
                    <a:lstStyle/>
                    <a:p>
                      <a:pPr algn="just">
                        <a:spcAft>
                          <a:spcPts val="0"/>
                        </a:spcAft>
                      </a:pPr>
                      <a:r>
                        <a:rPr lang="ru-RU" sz="900" dirty="0">
                          <a:effectLst/>
                          <a:latin typeface="Arial Narrow"/>
                          <a:ea typeface="Times New Roman"/>
                        </a:rPr>
                        <a:t>Объём высказывания соответствует поставленной задаче </a:t>
                      </a:r>
                      <a:r>
                        <a:rPr lang="ru-RU" sz="900" dirty="0" smtClean="0">
                          <a:effectLst/>
                          <a:latin typeface="Arial Narrow"/>
                          <a:ea typeface="Times New Roman"/>
                        </a:rPr>
                        <a:t>(90–132 </a:t>
                      </a:r>
                      <a:r>
                        <a:rPr lang="ru-RU" sz="900" dirty="0">
                          <a:effectLst/>
                          <a:latin typeface="Arial Narrow"/>
                          <a:ea typeface="Times New Roman"/>
                        </a:rPr>
                        <a:t>слов)</a:t>
                      </a:r>
                      <a:endParaRPr lang="ru-RU" sz="1000" dirty="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03428">
                <a:tc vMerge="1">
                  <a:txBody>
                    <a:bodyPr/>
                    <a:lstStyle/>
                    <a:p>
                      <a:endParaRPr lang="ru-RU"/>
                    </a:p>
                  </a:txBody>
                  <a:tcPr/>
                </a:tc>
                <a:tc>
                  <a:txBody>
                    <a:bodyPr/>
                    <a:lstStyle/>
                    <a:p>
                      <a:pPr algn="just">
                        <a:spcAft>
                          <a:spcPts val="0"/>
                        </a:spcAft>
                      </a:pPr>
                      <a:r>
                        <a:rPr lang="ru-RU" sz="900">
                          <a:effectLst/>
                          <a:latin typeface="Arial Narrow"/>
                          <a:ea typeface="Times New Roman"/>
                        </a:rPr>
                        <a:t>Обращение (неофициальный стиль)</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03428">
                <a:tc vMerge="1">
                  <a:txBody>
                    <a:bodyPr/>
                    <a:lstStyle/>
                    <a:p>
                      <a:endParaRPr lang="ru-RU"/>
                    </a:p>
                  </a:txBody>
                  <a:tcPr/>
                </a:tc>
                <a:tc>
                  <a:txBody>
                    <a:bodyPr/>
                    <a:lstStyle/>
                    <a:p>
                      <a:pPr algn="just">
                        <a:spcAft>
                          <a:spcPts val="0"/>
                        </a:spcAft>
                      </a:pPr>
                      <a:r>
                        <a:rPr lang="ru-RU" sz="900">
                          <a:effectLst/>
                          <a:latin typeface="Arial Narrow"/>
                          <a:ea typeface="Times New Roman"/>
                        </a:rPr>
                        <a:t>Завершающая фраза (неофициальный стиль)</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03428">
                <a:tc vMerge="1">
                  <a:txBody>
                    <a:bodyPr/>
                    <a:lstStyle/>
                    <a:p>
                      <a:endParaRPr lang="ru-RU"/>
                    </a:p>
                  </a:txBody>
                  <a:tcPr/>
                </a:tc>
                <a:tc>
                  <a:txBody>
                    <a:bodyPr/>
                    <a:lstStyle/>
                    <a:p>
                      <a:pPr algn="just">
                        <a:spcAft>
                          <a:spcPts val="0"/>
                        </a:spcAft>
                      </a:pPr>
                      <a:r>
                        <a:rPr lang="ru-RU" sz="900">
                          <a:effectLst/>
                          <a:latin typeface="Arial Narrow"/>
                          <a:ea typeface="Times New Roman"/>
                        </a:rPr>
                        <a:t>Подпись (только имя)</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12673">
                <a:tc vMerge="1">
                  <a:txBody>
                    <a:bodyPr/>
                    <a:lstStyle/>
                    <a:p>
                      <a:endParaRPr lang="ru-RU"/>
                    </a:p>
                  </a:txBody>
                  <a:tcPr/>
                </a:tc>
                <a:tc>
                  <a:txBody>
                    <a:bodyPr/>
                    <a:lstStyle/>
                    <a:p>
                      <a:pPr marL="32385">
                        <a:spcAft>
                          <a:spcPts val="0"/>
                        </a:spcAft>
                      </a:pPr>
                      <a:r>
                        <a:rPr lang="ru-RU" sz="900">
                          <a:effectLst/>
                          <a:latin typeface="Arial Narrow"/>
                          <a:ea typeface="Times New Roman"/>
                        </a:rPr>
                        <a:t>ИТОГОВЫЙ БАЛЛ (максимальный балл – 3)</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extLst>
                  <a:ext uri="{0D108BD9-81ED-4DB2-BD59-A6C34878D82A}">
                    <a16:rowId xmlns="" xmlns:a16="http://schemas.microsoft.com/office/drawing/2014/main" val="10009"/>
                  </a:ext>
                </a:extLst>
              </a:tr>
              <a:tr h="203428">
                <a:tc rowSpan="8">
                  <a:txBody>
                    <a:bodyPr/>
                    <a:lstStyle/>
                    <a:p>
                      <a:pPr algn="ctr">
                        <a:spcAft>
                          <a:spcPts val="0"/>
                        </a:spcAft>
                      </a:pPr>
                      <a:r>
                        <a:rPr lang="ru-RU" sz="1000">
                          <a:effectLst/>
                          <a:latin typeface="Arial Narrow"/>
                          <a:ea typeface="Times New Roman"/>
                        </a:rPr>
                        <a:t>2. Организация</a:t>
                      </a:r>
                      <a:endParaRPr lang="ru-RU" sz="1000">
                        <a:effectLst/>
                        <a:latin typeface="Times New Roman"/>
                        <a:ea typeface="Times New Roman"/>
                      </a:endParaRPr>
                    </a:p>
                  </a:txBody>
                  <a:tcPr marL="8135" marR="8135" marT="8135"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spcAft>
                          <a:spcPts val="0"/>
                        </a:spcAft>
                      </a:pPr>
                      <a:r>
                        <a:rPr lang="ru-RU" sz="900">
                          <a:effectLst/>
                          <a:latin typeface="Arial Narrow"/>
                          <a:ea typeface="Times New Roman"/>
                        </a:rPr>
                        <a:t>Логичность текста, деление на абзацы</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03428">
                <a:tc vMerge="1">
                  <a:txBody>
                    <a:bodyPr/>
                    <a:lstStyle/>
                    <a:p>
                      <a:endParaRPr lang="ru-RU"/>
                    </a:p>
                  </a:txBody>
                  <a:tcPr/>
                </a:tc>
                <a:tc>
                  <a:txBody>
                    <a:bodyPr/>
                    <a:lstStyle/>
                    <a:p>
                      <a:pPr algn="just">
                        <a:spcAft>
                          <a:spcPts val="0"/>
                        </a:spcAft>
                      </a:pPr>
                      <a:r>
                        <a:rPr lang="ru-RU" sz="900">
                          <a:effectLst/>
                          <a:latin typeface="Arial Narrow"/>
                          <a:ea typeface="Times New Roman"/>
                        </a:rPr>
                        <a:t>Средства логической связи</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03428">
                <a:tc vMerge="1">
                  <a:txBody>
                    <a:bodyPr/>
                    <a:lstStyle/>
                    <a:p>
                      <a:endParaRPr lang="ru-RU"/>
                    </a:p>
                  </a:txBody>
                  <a:tcPr/>
                </a:tc>
                <a:tc>
                  <a:txBody>
                    <a:bodyPr/>
                    <a:lstStyle/>
                    <a:p>
                      <a:pPr algn="just">
                        <a:spcAft>
                          <a:spcPts val="0"/>
                        </a:spcAft>
                      </a:pPr>
                      <a:r>
                        <a:rPr lang="ru-RU" sz="900">
                          <a:effectLst/>
                          <a:latin typeface="Arial Narrow"/>
                          <a:ea typeface="Times New Roman"/>
                        </a:rPr>
                        <a:t>Обращение на отдельной строке</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03428">
                <a:tc vMerge="1">
                  <a:txBody>
                    <a:bodyPr/>
                    <a:lstStyle/>
                    <a:p>
                      <a:endParaRPr lang="ru-RU"/>
                    </a:p>
                  </a:txBody>
                  <a:tcPr/>
                </a:tc>
                <a:tc>
                  <a:txBody>
                    <a:bodyPr/>
                    <a:lstStyle/>
                    <a:p>
                      <a:pPr algn="just">
                        <a:spcAft>
                          <a:spcPts val="0"/>
                        </a:spcAft>
                      </a:pPr>
                      <a:r>
                        <a:rPr lang="ru-RU" sz="900">
                          <a:effectLst/>
                          <a:latin typeface="Arial Narrow"/>
                          <a:ea typeface="Times New Roman"/>
                        </a:rPr>
                        <a:t>Завершающая фраза на отдельной строке</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03428">
                <a:tc vMerge="1">
                  <a:txBody>
                    <a:bodyPr/>
                    <a:lstStyle/>
                    <a:p>
                      <a:endParaRPr lang="ru-RU"/>
                    </a:p>
                  </a:txBody>
                  <a:tcPr/>
                </a:tc>
                <a:tc>
                  <a:txBody>
                    <a:bodyPr/>
                    <a:lstStyle/>
                    <a:p>
                      <a:pPr algn="just">
                        <a:spcAft>
                          <a:spcPts val="0"/>
                        </a:spcAft>
                      </a:pPr>
                      <a:r>
                        <a:rPr lang="ru-RU" sz="900">
                          <a:effectLst/>
                          <a:latin typeface="Arial Narrow"/>
                          <a:ea typeface="Times New Roman"/>
                        </a:rPr>
                        <a:t>Подпись на отдельной строке</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03428">
                <a:tc vMerge="1">
                  <a:txBody>
                    <a:bodyPr/>
                    <a:lstStyle/>
                    <a:p>
                      <a:endParaRPr lang="ru-RU"/>
                    </a:p>
                  </a:txBody>
                  <a:tcPr/>
                </a:tc>
                <a:tc>
                  <a:txBody>
                    <a:bodyPr/>
                    <a:lstStyle/>
                    <a:p>
                      <a:pPr algn="just">
                        <a:spcAft>
                          <a:spcPts val="0"/>
                        </a:spcAft>
                      </a:pPr>
                      <a:r>
                        <a:rPr lang="ru-RU" sz="900">
                          <a:effectLst/>
                          <a:latin typeface="Arial Narrow"/>
                          <a:ea typeface="Times New Roman"/>
                        </a:rPr>
                        <a:t>Адрес автора в правом верхнем углу </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04044">
                <a:tc vMerge="1">
                  <a:txBody>
                    <a:bodyPr/>
                    <a:lstStyle/>
                    <a:p>
                      <a:endParaRPr lang="ru-RU"/>
                    </a:p>
                  </a:txBody>
                  <a:tcPr/>
                </a:tc>
                <a:tc>
                  <a:txBody>
                    <a:bodyPr/>
                    <a:lstStyle/>
                    <a:p>
                      <a:pPr algn="just">
                        <a:spcAft>
                          <a:spcPts val="0"/>
                        </a:spcAft>
                      </a:pPr>
                      <a:r>
                        <a:rPr lang="ru-RU" sz="900">
                          <a:effectLst/>
                          <a:latin typeface="Arial Narrow"/>
                          <a:ea typeface="Times New Roman"/>
                        </a:rPr>
                        <a:t>Дата под адресом</a:t>
                      </a:r>
                      <a:endParaRPr lang="ru-RU" sz="1000">
                        <a:effectLst/>
                        <a:latin typeface="Times New Roman"/>
                        <a:ea typeface="Times New Roman"/>
                      </a:endParaRPr>
                    </a:p>
                  </a:txBody>
                  <a:tcPr marL="8135" marR="8135" marT="813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p>
                  </a:txBody>
                  <a:tcPr marL="8135" marR="8135" marT="813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212673">
                <a:tc vMerge="1">
                  <a:txBody>
                    <a:bodyPr/>
                    <a:lstStyle/>
                    <a:p>
                      <a:endParaRPr lang="ru-RU"/>
                    </a:p>
                  </a:txBody>
                  <a:tcPr/>
                </a:tc>
                <a:tc>
                  <a:txBody>
                    <a:bodyPr/>
                    <a:lstStyle/>
                    <a:p>
                      <a:pPr marL="32385">
                        <a:spcAft>
                          <a:spcPts val="0"/>
                        </a:spcAft>
                      </a:pPr>
                      <a:r>
                        <a:rPr lang="ru-RU" sz="900">
                          <a:effectLst/>
                          <a:latin typeface="Arial Narrow"/>
                          <a:ea typeface="Times New Roman"/>
                        </a:rPr>
                        <a:t>ИТОГОВЫЙ БАЛЛ (максимальный балл – 2)</a:t>
                      </a:r>
                      <a:endParaRPr lang="ru-RU" sz="1000">
                        <a:effectLst/>
                        <a:latin typeface="Times New Roman"/>
                        <a:ea typeface="Times New Roman"/>
                      </a:endParaRPr>
                    </a:p>
                  </a:txBody>
                  <a:tcPr marL="8135" marR="8135" marT="813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ru-RU" sz="900">
                          <a:effectLst/>
                          <a:latin typeface="Arial CYR"/>
                          <a:ea typeface="Times New Roman"/>
                          <a:cs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extLst>
                  <a:ext uri="{0D108BD9-81ED-4DB2-BD59-A6C34878D82A}">
                    <a16:rowId xmlns="" xmlns:a16="http://schemas.microsoft.com/office/drawing/2014/main" val="10017"/>
                  </a:ext>
                </a:extLst>
              </a:tr>
              <a:tr h="207126">
                <a:tc gridSpan="2">
                  <a:txBody>
                    <a:bodyPr/>
                    <a:lstStyle/>
                    <a:p>
                      <a:pPr marL="32385">
                        <a:spcAft>
                          <a:spcPts val="0"/>
                        </a:spcAft>
                      </a:pPr>
                      <a:r>
                        <a:rPr lang="ru-RU" sz="900">
                          <a:effectLst/>
                          <a:latin typeface="Arial Narrow"/>
                          <a:ea typeface="Times New Roman"/>
                        </a:rPr>
                        <a:t>3. Лексико-грамматическое оформление текста (максимальный балл – 3)</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207126">
                <a:tc gridSpan="2">
                  <a:txBody>
                    <a:bodyPr/>
                    <a:lstStyle/>
                    <a:p>
                      <a:pPr marL="32385">
                        <a:spcAft>
                          <a:spcPts val="0"/>
                        </a:spcAft>
                      </a:pPr>
                      <a:r>
                        <a:rPr lang="ru-RU" sz="900">
                          <a:effectLst/>
                          <a:latin typeface="Arial Narrow"/>
                          <a:ea typeface="Times New Roman"/>
                        </a:rPr>
                        <a:t>4. Орфография и пунктуация (максимальный балл – 2)</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207126">
                <a:tc gridSpan="2">
                  <a:txBody>
                    <a:bodyPr/>
                    <a:lstStyle/>
                    <a:p>
                      <a:pPr marL="32385">
                        <a:spcAft>
                          <a:spcPts val="0"/>
                        </a:spcAft>
                      </a:pPr>
                      <a:r>
                        <a:rPr lang="ru-RU" sz="900" b="1">
                          <a:effectLst/>
                          <a:latin typeface="Arial Narrow"/>
                          <a:ea typeface="Times New Roman"/>
                        </a:rPr>
                        <a:t>ИТОГО</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hMerge="1">
                  <a:txBody>
                    <a:bodyPr/>
                    <a:lstStyle/>
                    <a:p>
                      <a:endParaRPr lang="ru-RU"/>
                    </a:p>
                  </a:txBody>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8135" marR="8135" marT="813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u-RU" sz="900">
                          <a:effectLst/>
                          <a:latin typeface="Arial Narrow"/>
                          <a:ea typeface="Times New Roman"/>
                        </a:rPr>
                        <a:t> </a:t>
                      </a:r>
                      <a:endParaRPr lang="ru-RU" sz="100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u-RU" sz="900" dirty="0">
                          <a:effectLst/>
                          <a:latin typeface="Arial Narrow"/>
                          <a:ea typeface="Times New Roman"/>
                        </a:rPr>
                        <a:t> </a:t>
                      </a:r>
                      <a:endParaRPr lang="ru-RU" sz="1000" dirty="0">
                        <a:effectLst/>
                        <a:latin typeface="Times New Roman"/>
                        <a:ea typeface="Times New Roman"/>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10020"/>
                  </a:ext>
                </a:extLst>
              </a:tr>
            </a:tbl>
          </a:graphicData>
        </a:graphic>
      </p:graphicFrame>
      <p:sp>
        <p:nvSpPr>
          <p:cNvPr id="3" name="TextBox 2"/>
          <p:cNvSpPr txBox="1"/>
          <p:nvPr/>
        </p:nvSpPr>
        <p:spPr>
          <a:xfrm>
            <a:off x="107504" y="116632"/>
            <a:ext cx="8496944" cy="1200329"/>
          </a:xfrm>
          <a:prstGeom prst="rect">
            <a:avLst/>
          </a:prstGeom>
          <a:noFill/>
        </p:spPr>
        <p:txBody>
          <a:bodyPr wrap="square" rtlCol="0">
            <a:spAutoFit/>
          </a:bodyPr>
          <a:lstStyle/>
          <a:p>
            <a:pPr algn="ctr"/>
            <a:r>
              <a:rPr lang="ru-RU" sz="3600" b="1" dirty="0" smtClean="0"/>
              <a:t>Дополнительная схема оценивания ЗАДАНИЯ </a:t>
            </a:r>
            <a:r>
              <a:rPr lang="ru-RU" sz="3600" b="1" dirty="0" smtClean="0">
                <a:latin typeface="Times New Roman" panose="02020603050405020304" pitchFamily="18" charset="0"/>
                <a:cs typeface="Times New Roman" panose="02020603050405020304" pitchFamily="18" charset="0"/>
              </a:rPr>
              <a:t>32</a:t>
            </a:r>
            <a:r>
              <a:rPr lang="ru-RU" sz="3600" b="1" dirty="0" smtClean="0"/>
              <a:t> (ПИСЬМА):</a:t>
            </a:r>
            <a:endParaRPr lang="ru-RU" sz="3600" b="1" dirty="0"/>
          </a:p>
        </p:txBody>
      </p:sp>
    </p:spTree>
    <p:extLst>
      <p:ext uri="{BB962C8B-B14F-4D97-AF65-F5344CB8AC3E}">
        <p14:creationId xmlns:p14="http://schemas.microsoft.com/office/powerpoint/2010/main" val="7656651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83568" y="116632"/>
            <a:ext cx="7239000" cy="1143000"/>
          </a:xfrm>
        </p:spPr>
        <p:txBody>
          <a:bodyPr lIns="45720" tIns="0" rIns="45720" bIns="0" anchor="b">
            <a:normAutofit/>
          </a:bodyPr>
          <a:lstStyle/>
          <a:p>
            <a:pPr>
              <a:defRPr/>
            </a:pPr>
            <a:r>
              <a:rPr lang="ru-RU" sz="4000" b="1" dirty="0" smtClean="0"/>
              <a:t>ПОДСЧЁТ СЛОВ В ПИСЬМЕ</a:t>
            </a:r>
            <a:endParaRPr lang="ru-RU" sz="3800" b="1" kern="1200" dirty="0">
              <a:ln w="500">
                <a:solidFill>
                  <a:schemeClr val="tx2">
                    <a:shade val="20000"/>
                    <a:satMod val="120000"/>
                  </a:schemeClr>
                </a:solidFill>
              </a:ln>
            </a:endParaRPr>
          </a:p>
        </p:txBody>
      </p:sp>
      <p:sp>
        <p:nvSpPr>
          <p:cNvPr id="10243" name="Содержимое 2"/>
          <p:cNvSpPr>
            <a:spLocks noGrp="1"/>
          </p:cNvSpPr>
          <p:nvPr>
            <p:ph idx="4294967295"/>
          </p:nvPr>
        </p:nvSpPr>
        <p:spPr>
          <a:xfrm>
            <a:off x="395536" y="1412776"/>
            <a:ext cx="8280920" cy="4497363"/>
          </a:xfrm>
        </p:spPr>
        <p:txBody>
          <a:bodyPr>
            <a:noAutofit/>
          </a:bodyPr>
          <a:lstStyle/>
          <a:p>
            <a:pPr algn="just"/>
            <a:r>
              <a:rPr lang="ru-RU" sz="2100" dirty="0" smtClean="0"/>
              <a:t>Считаются </a:t>
            </a:r>
            <a:r>
              <a:rPr lang="ru-RU" sz="2100" dirty="0"/>
              <a:t>все слова, с первого слова по последнее, включая вспомогательные глаголы, предлоги, артикли, частицы. В личном письме адрес, дата, подпись также подлежат подсчёту. При этом: </a:t>
            </a:r>
            <a:endParaRPr lang="ru-RU" sz="2100" dirty="0" smtClean="0"/>
          </a:p>
          <a:p>
            <a:pPr algn="just"/>
            <a:r>
              <a:rPr lang="ru-RU" sz="2100" dirty="0" smtClean="0"/>
              <a:t>− </a:t>
            </a:r>
            <a:r>
              <a:rPr lang="ru-RU" sz="2100" dirty="0"/>
              <a:t>стяжённые (краткие) формы (например, </a:t>
            </a:r>
            <a:r>
              <a:rPr lang="ru-RU" sz="2100" dirty="0" err="1"/>
              <a:t>I've</a:t>
            </a:r>
            <a:r>
              <a:rPr lang="ru-RU" sz="2100" dirty="0"/>
              <a:t>, </a:t>
            </a:r>
            <a:r>
              <a:rPr lang="ru-RU" sz="2100" dirty="0" err="1"/>
              <a:t>it's</a:t>
            </a:r>
            <a:r>
              <a:rPr lang="ru-RU" sz="2100" dirty="0"/>
              <a:t>, </a:t>
            </a:r>
            <a:r>
              <a:rPr lang="ru-RU" sz="2100" dirty="0" err="1"/>
              <a:t>doesn't</a:t>
            </a:r>
            <a:r>
              <a:rPr lang="ru-RU" sz="2100" dirty="0"/>
              <a:t>, </a:t>
            </a:r>
            <a:r>
              <a:rPr lang="ru-RU" sz="2100" dirty="0" err="1"/>
              <a:t>wasn't</a:t>
            </a:r>
            <a:r>
              <a:rPr lang="ru-RU" sz="2100" dirty="0"/>
              <a:t>) считаются как одно слово; </a:t>
            </a:r>
            <a:endParaRPr lang="ru-RU" sz="2100" dirty="0" smtClean="0"/>
          </a:p>
          <a:p>
            <a:pPr algn="just"/>
            <a:r>
              <a:rPr lang="ru-RU" sz="2100" dirty="0" smtClean="0"/>
              <a:t>− </a:t>
            </a:r>
            <a:r>
              <a:rPr lang="ru-RU" sz="2100" dirty="0"/>
              <a:t>числительные, выраженные цифрами (например, 5, 29, 2010, 123 204), считаются как одно слово; </a:t>
            </a:r>
            <a:endParaRPr lang="ru-RU" sz="2100" dirty="0" smtClean="0"/>
          </a:p>
          <a:p>
            <a:pPr algn="just"/>
            <a:r>
              <a:rPr lang="ru-RU" sz="2100" dirty="0" smtClean="0"/>
              <a:t>− </a:t>
            </a:r>
            <a:r>
              <a:rPr lang="ru-RU" sz="2100" dirty="0"/>
              <a:t>числительные, выраженные словами (например, </a:t>
            </a:r>
            <a:r>
              <a:rPr lang="ru-RU" sz="2100" dirty="0" err="1"/>
              <a:t>twenty-one</a:t>
            </a:r>
            <a:r>
              <a:rPr lang="ru-RU" sz="2100" dirty="0"/>
              <a:t>), считаются как одно слово</a:t>
            </a:r>
            <a:r>
              <a:rPr lang="ru-RU" sz="2100" dirty="0" smtClean="0"/>
              <a:t>;</a:t>
            </a:r>
          </a:p>
          <a:p>
            <a:pPr algn="just"/>
            <a:r>
              <a:rPr lang="ru-RU" sz="2100" dirty="0" smtClean="0"/>
              <a:t>− </a:t>
            </a:r>
            <a:r>
              <a:rPr lang="ru-RU" sz="2100" dirty="0"/>
              <a:t>сложные слова (например, </a:t>
            </a:r>
            <a:r>
              <a:rPr lang="ru-RU" sz="2100" dirty="0" err="1"/>
              <a:t>pop-singer</a:t>
            </a:r>
            <a:r>
              <a:rPr lang="ru-RU" sz="2100" dirty="0"/>
              <a:t>, </a:t>
            </a:r>
            <a:r>
              <a:rPr lang="ru-RU" sz="2100" dirty="0" err="1"/>
              <a:t>English-speaking</a:t>
            </a:r>
            <a:r>
              <a:rPr lang="ru-RU" sz="2100" dirty="0"/>
              <a:t>, </a:t>
            </a:r>
            <a:r>
              <a:rPr lang="ru-RU" sz="2100" dirty="0" err="1"/>
              <a:t>thirty-two</a:t>
            </a:r>
            <a:r>
              <a:rPr lang="ru-RU" sz="2100" dirty="0"/>
              <a:t>) считаются как одно слово; </a:t>
            </a:r>
            <a:endParaRPr lang="ru-RU" sz="2100" dirty="0" smtClean="0"/>
          </a:p>
          <a:p>
            <a:pPr algn="just"/>
            <a:r>
              <a:rPr lang="ru-RU" sz="2100" dirty="0" smtClean="0"/>
              <a:t>− </a:t>
            </a:r>
            <a:r>
              <a:rPr lang="ru-RU" sz="2100" dirty="0"/>
              <a:t>сокращения (например, UK, e-</a:t>
            </a:r>
            <a:r>
              <a:rPr lang="ru-RU" sz="2100" dirty="0" err="1"/>
              <a:t>mail</a:t>
            </a:r>
            <a:r>
              <a:rPr lang="ru-RU" sz="2100" dirty="0"/>
              <a:t>, TV) считаются как одно слово. </a:t>
            </a:r>
            <a:r>
              <a:rPr lang="ru-RU" sz="2100" dirty="0" smtClean="0"/>
              <a:t> </a:t>
            </a:r>
          </a:p>
          <a:p>
            <a:pPr eaLnBrk="1" hangingPunct="1"/>
            <a:endParaRPr lang="ru-RU" sz="2100" dirty="0" smtClean="0"/>
          </a:p>
        </p:txBody>
      </p:sp>
    </p:spTree>
    <p:extLst>
      <p:ext uri="{BB962C8B-B14F-4D97-AF65-F5344CB8AC3E}">
        <p14:creationId xmlns:p14="http://schemas.microsoft.com/office/powerpoint/2010/main" val="114657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83568" y="116632"/>
            <a:ext cx="7239000" cy="1143000"/>
          </a:xfrm>
        </p:spPr>
        <p:txBody>
          <a:bodyPr lIns="45720" tIns="0" rIns="45720" bIns="0" anchor="b">
            <a:normAutofit/>
          </a:bodyPr>
          <a:lstStyle/>
          <a:p>
            <a:pPr>
              <a:defRPr/>
            </a:pPr>
            <a:r>
              <a:rPr lang="ru-RU" sz="4000" b="1" dirty="0" smtClean="0"/>
              <a:t>ПОДСЧЁТ СЛОВ В ПИСЬМЕ</a:t>
            </a:r>
            <a:endParaRPr lang="ru-RU" sz="3800" b="1" kern="1200" dirty="0">
              <a:ln w="500">
                <a:solidFill>
                  <a:schemeClr val="tx2">
                    <a:shade val="20000"/>
                    <a:satMod val="120000"/>
                  </a:schemeClr>
                </a:solidFill>
              </a:ln>
            </a:endParaRPr>
          </a:p>
        </p:txBody>
      </p:sp>
      <p:sp>
        <p:nvSpPr>
          <p:cNvPr id="10243" name="Содержимое 2"/>
          <p:cNvSpPr>
            <a:spLocks noGrp="1"/>
          </p:cNvSpPr>
          <p:nvPr>
            <p:ph idx="4294967295"/>
          </p:nvPr>
        </p:nvSpPr>
        <p:spPr>
          <a:xfrm>
            <a:off x="395536" y="1412776"/>
            <a:ext cx="8280920" cy="4497363"/>
          </a:xfrm>
        </p:spPr>
        <p:txBody>
          <a:bodyPr>
            <a:noAutofit/>
          </a:bodyPr>
          <a:lstStyle/>
          <a:p>
            <a:pPr lvl="0" algn="just"/>
            <a:r>
              <a:rPr lang="ru-RU" sz="2400" dirty="0"/>
              <a:t>Считаем слова так, как они написаны ребёнком, т.е. если ребёнок пишет </a:t>
            </a:r>
            <a:r>
              <a:rPr lang="en-US" sz="2400" b="1" dirty="0"/>
              <a:t>school children</a:t>
            </a:r>
            <a:r>
              <a:rPr lang="ru-RU" sz="2400" b="1" dirty="0"/>
              <a:t> </a:t>
            </a:r>
            <a:r>
              <a:rPr lang="ru-RU" sz="2400" dirty="0"/>
              <a:t>вместо </a:t>
            </a:r>
            <a:r>
              <a:rPr lang="en-US" sz="2400" b="1" dirty="0"/>
              <a:t>schoolchildren</a:t>
            </a:r>
            <a:r>
              <a:rPr lang="ru-RU" sz="2400" dirty="0"/>
              <a:t> ИЛИ </a:t>
            </a:r>
            <a:r>
              <a:rPr lang="en-US" sz="2400" b="1" dirty="0" err="1"/>
              <a:t>inspite</a:t>
            </a:r>
            <a:r>
              <a:rPr lang="ru-RU" sz="2400" b="1" dirty="0"/>
              <a:t>  </a:t>
            </a:r>
            <a:r>
              <a:rPr lang="en-US" sz="2400" b="1" dirty="0"/>
              <a:t>of</a:t>
            </a:r>
            <a:r>
              <a:rPr lang="ru-RU" sz="2400" b="1" dirty="0"/>
              <a:t> </a:t>
            </a:r>
            <a:r>
              <a:rPr lang="ru-RU" sz="2400" dirty="0"/>
              <a:t>вместо </a:t>
            </a:r>
            <a:r>
              <a:rPr lang="en-US" sz="2400" b="1" dirty="0"/>
              <a:t>in spite of</a:t>
            </a:r>
            <a:r>
              <a:rPr lang="ru-RU" sz="2400" dirty="0"/>
              <a:t>, то при подсчёте слов считаем </a:t>
            </a:r>
            <a:r>
              <a:rPr lang="en-US" sz="2400" dirty="0"/>
              <a:t>school children</a:t>
            </a:r>
            <a:r>
              <a:rPr lang="ru-RU" sz="2400" dirty="0"/>
              <a:t> как 2 слова и </a:t>
            </a:r>
            <a:r>
              <a:rPr lang="en-US" sz="2400" b="1" dirty="0" err="1"/>
              <a:t>inspite</a:t>
            </a:r>
            <a:r>
              <a:rPr lang="en-US" sz="2400" b="1" dirty="0"/>
              <a:t> of</a:t>
            </a:r>
            <a:r>
              <a:rPr lang="ru-RU" sz="2400" b="1" dirty="0"/>
              <a:t> </a:t>
            </a:r>
            <a:r>
              <a:rPr lang="ru-RU" sz="2400" dirty="0"/>
              <a:t>как 2 слова и считаем такое неправильное написание орфографической ошибкой. </a:t>
            </a:r>
          </a:p>
          <a:p>
            <a:pPr marL="0" indent="0" algn="just">
              <a:buNone/>
            </a:pPr>
            <a:r>
              <a:rPr lang="ru-RU" sz="2100" dirty="0" smtClean="0"/>
              <a:t>  </a:t>
            </a:r>
          </a:p>
          <a:p>
            <a:pPr eaLnBrk="1" hangingPunct="1"/>
            <a:endParaRPr lang="ru-RU" sz="2100" dirty="0" smtClean="0"/>
          </a:p>
        </p:txBody>
      </p:sp>
    </p:spTree>
    <p:extLst>
      <p:ext uri="{BB962C8B-B14F-4D97-AF65-F5344CB8AC3E}">
        <p14:creationId xmlns:p14="http://schemas.microsoft.com/office/powerpoint/2010/main" val="3881172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a:t>ПОДСЧЁТ СЛОВ В </a:t>
            </a:r>
            <a:r>
              <a:rPr lang="ru-RU" sz="4000" b="1" dirty="0" smtClean="0"/>
              <a:t>ДАТЕ</a:t>
            </a:r>
            <a:endParaRPr lang="ru-RU" sz="4000" b="1" dirty="0"/>
          </a:p>
        </p:txBody>
      </p:sp>
      <p:sp>
        <p:nvSpPr>
          <p:cNvPr id="3" name="Объект 2"/>
          <p:cNvSpPr>
            <a:spLocks noGrp="1"/>
          </p:cNvSpPr>
          <p:nvPr>
            <p:ph idx="1"/>
          </p:nvPr>
        </p:nvSpPr>
        <p:spPr/>
        <p:txBody>
          <a:bodyPr>
            <a:normAutofit/>
          </a:bodyPr>
          <a:lstStyle/>
          <a:p>
            <a:pPr marL="0" indent="0">
              <a:buNone/>
            </a:pPr>
            <a:r>
              <a:rPr lang="ru-RU" b="1" dirty="0" smtClean="0"/>
              <a:t>22 М</a:t>
            </a:r>
            <a:r>
              <a:rPr lang="es-MX" b="1" dirty="0" smtClean="0"/>
              <a:t>ay</a:t>
            </a:r>
            <a:r>
              <a:rPr lang="en-US" b="1" dirty="0" smtClean="0"/>
              <a:t>  2020</a:t>
            </a:r>
            <a:r>
              <a:rPr lang="ru-RU" b="1" dirty="0" smtClean="0"/>
              <a:t>     -   3 слова</a:t>
            </a:r>
            <a:endParaRPr lang="en-US" b="1" dirty="0" smtClean="0"/>
          </a:p>
          <a:p>
            <a:pPr marL="0" indent="0">
              <a:buNone/>
            </a:pPr>
            <a:r>
              <a:rPr lang="en-US" b="1" dirty="0" smtClean="0"/>
              <a:t>The 22th of </a:t>
            </a:r>
            <a:r>
              <a:rPr lang="ru-RU" b="1" dirty="0"/>
              <a:t>М</a:t>
            </a:r>
            <a:r>
              <a:rPr lang="es-MX" b="1" dirty="0"/>
              <a:t>ay</a:t>
            </a:r>
            <a:r>
              <a:rPr lang="en-US" b="1" dirty="0" smtClean="0"/>
              <a:t> </a:t>
            </a:r>
            <a:r>
              <a:rPr lang="en-US" b="1" dirty="0"/>
              <a:t>2020 </a:t>
            </a:r>
            <a:r>
              <a:rPr lang="ru-RU" b="1" dirty="0" smtClean="0"/>
              <a:t> -   5 слов</a:t>
            </a:r>
            <a:endParaRPr lang="ru-RU" b="1" dirty="0"/>
          </a:p>
          <a:p>
            <a:pPr marL="0" indent="0">
              <a:buNone/>
            </a:pPr>
            <a:r>
              <a:rPr lang="ru-RU" b="1" dirty="0" smtClean="0"/>
              <a:t>М</a:t>
            </a:r>
            <a:r>
              <a:rPr lang="es-MX" b="1" dirty="0"/>
              <a:t>ay</a:t>
            </a:r>
            <a:r>
              <a:rPr lang="en-US" b="1" dirty="0" smtClean="0"/>
              <a:t> 22, 2020</a:t>
            </a:r>
            <a:r>
              <a:rPr lang="ru-RU" b="1" dirty="0" smtClean="0"/>
              <a:t>  -  3 слова</a:t>
            </a:r>
            <a:endParaRPr lang="en-US" b="1" dirty="0" smtClean="0"/>
          </a:p>
          <a:p>
            <a:pPr marL="0" indent="0">
              <a:buNone/>
            </a:pPr>
            <a:r>
              <a:rPr lang="ru-RU" b="1" dirty="0" smtClean="0"/>
              <a:t>                                                   </a:t>
            </a:r>
          </a:p>
          <a:p>
            <a:pPr marL="0" indent="0">
              <a:buNone/>
            </a:pPr>
            <a:r>
              <a:rPr lang="en-US" b="1" dirty="0" smtClean="0"/>
              <a:t>22.05.2020</a:t>
            </a:r>
            <a:r>
              <a:rPr lang="ru-RU" b="1" dirty="0" smtClean="0"/>
              <a:t>  -  1  слово</a:t>
            </a:r>
            <a:endParaRPr lang="en-US" b="1" dirty="0" smtClean="0"/>
          </a:p>
          <a:p>
            <a:pPr marL="0" indent="0">
              <a:buNone/>
            </a:pPr>
            <a:r>
              <a:rPr lang="en-US" b="1" dirty="0" smtClean="0"/>
              <a:t>22/05/2020</a:t>
            </a:r>
            <a:r>
              <a:rPr lang="ru-RU" b="1" dirty="0"/>
              <a:t> -  1  слово</a:t>
            </a:r>
            <a:endParaRPr lang="en-US" b="1" dirty="0" smtClean="0"/>
          </a:p>
          <a:p>
            <a:pPr marL="0" indent="0">
              <a:buNone/>
            </a:pPr>
            <a:r>
              <a:rPr lang="en-US" b="1" dirty="0" smtClean="0"/>
              <a:t>05/22/2020</a:t>
            </a:r>
            <a:r>
              <a:rPr lang="ru-RU" b="1" dirty="0"/>
              <a:t> -  1  слово</a:t>
            </a:r>
            <a:endParaRPr lang="ru-RU" b="1" dirty="0" smtClean="0"/>
          </a:p>
        </p:txBody>
      </p:sp>
    </p:spTree>
    <p:extLst>
      <p:ext uri="{BB962C8B-B14F-4D97-AF65-F5344CB8AC3E}">
        <p14:creationId xmlns:p14="http://schemas.microsoft.com/office/powerpoint/2010/main" val="1377024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83568" y="116632"/>
            <a:ext cx="7239000" cy="1143000"/>
          </a:xfrm>
        </p:spPr>
        <p:txBody>
          <a:bodyPr lIns="45720" tIns="0" rIns="45720" bIns="0" anchor="b">
            <a:normAutofit/>
          </a:bodyPr>
          <a:lstStyle/>
          <a:p>
            <a:pPr eaLnBrk="1" hangingPunct="1">
              <a:defRPr/>
            </a:pPr>
            <a:r>
              <a:rPr lang="ru-RU" sz="3800" b="1" kern="1200" cap="all" dirty="0">
                <a:ln w="500">
                  <a:solidFill>
                    <a:schemeClr val="tx2">
                      <a:shade val="20000"/>
                      <a:satMod val="120000"/>
                    </a:schemeClr>
                  </a:solidFill>
                </a:ln>
              </a:rPr>
              <a:t>Объем письма</a:t>
            </a:r>
          </a:p>
        </p:txBody>
      </p:sp>
      <p:sp>
        <p:nvSpPr>
          <p:cNvPr id="10243" name="Содержимое 2"/>
          <p:cNvSpPr>
            <a:spLocks noGrp="1"/>
          </p:cNvSpPr>
          <p:nvPr>
            <p:ph idx="4294967295"/>
          </p:nvPr>
        </p:nvSpPr>
        <p:spPr>
          <a:xfrm>
            <a:off x="457200" y="1628800"/>
            <a:ext cx="8002588" cy="4497363"/>
          </a:xfrm>
        </p:spPr>
        <p:txBody>
          <a:bodyPr>
            <a:normAutofit/>
          </a:bodyPr>
          <a:lstStyle/>
          <a:p>
            <a:pPr algn="just" eaLnBrk="1" hangingPunct="1"/>
            <a:r>
              <a:rPr lang="ru-RU" sz="3000" dirty="0" smtClean="0"/>
              <a:t>Объём письма, обозначенный в задании: </a:t>
            </a:r>
            <a:r>
              <a:rPr lang="ru-RU" sz="3000" b="1" dirty="0" smtClean="0"/>
              <a:t>100-120</a:t>
            </a:r>
            <a:r>
              <a:rPr lang="ru-RU" sz="3000" dirty="0" smtClean="0"/>
              <a:t> слов  </a:t>
            </a:r>
          </a:p>
          <a:p>
            <a:pPr algn="just" eaLnBrk="1" hangingPunct="1"/>
            <a:r>
              <a:rPr lang="ru-RU" sz="3000" dirty="0" smtClean="0"/>
              <a:t>Если объём письма менее </a:t>
            </a:r>
            <a:r>
              <a:rPr lang="ru-RU" sz="3000" b="1" dirty="0" smtClean="0"/>
              <a:t>90</a:t>
            </a:r>
            <a:r>
              <a:rPr lang="ru-RU" sz="3000" dirty="0" smtClean="0"/>
              <a:t> слов, то задание оценивается в </a:t>
            </a:r>
            <a:r>
              <a:rPr lang="ru-RU" sz="3000" b="1" dirty="0" smtClean="0"/>
              <a:t>0</a:t>
            </a:r>
            <a:r>
              <a:rPr lang="ru-RU" sz="3000" dirty="0" smtClean="0"/>
              <a:t> баллов. </a:t>
            </a:r>
          </a:p>
          <a:p>
            <a:pPr algn="just"/>
            <a:r>
              <a:rPr lang="ru-RU" sz="3000" dirty="0" smtClean="0"/>
              <a:t>Если объём более </a:t>
            </a:r>
            <a:r>
              <a:rPr lang="ru-RU" sz="3000" b="1" dirty="0" smtClean="0"/>
              <a:t>132 </a:t>
            </a:r>
            <a:r>
              <a:rPr lang="ru-RU" sz="3000" dirty="0" smtClean="0"/>
              <a:t>слов, то проверке подлежат только </a:t>
            </a:r>
            <a:r>
              <a:rPr lang="ru-RU" sz="3000" b="1" dirty="0" smtClean="0"/>
              <a:t>120</a:t>
            </a:r>
            <a:r>
              <a:rPr lang="ru-RU" sz="3000" dirty="0" smtClean="0"/>
              <a:t> слов с соответствующей оценкой по решению коммуникативной задачи </a:t>
            </a:r>
            <a:r>
              <a:rPr lang="ru-RU" sz="2800" dirty="0"/>
              <a:t>(т.е. будет снижена оценка за </a:t>
            </a:r>
            <a:r>
              <a:rPr lang="ru-RU" sz="2800" dirty="0" smtClean="0"/>
              <a:t>РКЗ)</a:t>
            </a:r>
            <a:r>
              <a:rPr lang="ru-RU" sz="3000" dirty="0" smtClean="0"/>
              <a:t>.</a:t>
            </a:r>
            <a:r>
              <a:rPr lang="ru-RU" sz="3700" dirty="0" smtClean="0"/>
              <a:t> </a:t>
            </a:r>
          </a:p>
          <a:p>
            <a:pPr eaLnBrk="1" hangingPunct="1"/>
            <a:endParaRPr lang="ru-RU" sz="3300" dirty="0" smtClean="0"/>
          </a:p>
        </p:txBody>
      </p:sp>
    </p:spTree>
    <p:extLst>
      <p:ext uri="{BB962C8B-B14F-4D97-AF65-F5344CB8AC3E}">
        <p14:creationId xmlns:p14="http://schemas.microsoft.com/office/powerpoint/2010/main" val="1145764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052736"/>
            <a:ext cx="8496944" cy="5400600"/>
          </a:xfrm>
        </p:spPr>
        <p:txBody>
          <a:bodyPr>
            <a:normAutofit/>
          </a:bodyPr>
          <a:lstStyle/>
          <a:p>
            <a:pPr algn="just"/>
            <a:r>
              <a:rPr lang="ru-RU" sz="4400" dirty="0" smtClean="0"/>
              <a:t>Если при проверке письма ставится «0» </a:t>
            </a:r>
            <a:r>
              <a:rPr lang="ru-RU" sz="4400" dirty="0"/>
              <a:t>баллов за </a:t>
            </a:r>
            <a:r>
              <a:rPr lang="ru-RU" sz="4400" dirty="0" smtClean="0"/>
              <a:t>решение коммуникативной задачи, то письмо  дальше не проверяется, и в протокол за КАЖДЫЙ критерий ставится «0» </a:t>
            </a:r>
            <a:r>
              <a:rPr lang="ru-RU" sz="4400" dirty="0" smtClean="0"/>
              <a:t>баллов</a:t>
            </a:r>
            <a:r>
              <a:rPr lang="ru-RU" sz="4400" dirty="0" smtClean="0">
                <a:solidFill>
                  <a:prstClr val="black"/>
                </a:solidFill>
              </a:rPr>
              <a:t>; </a:t>
            </a:r>
            <a:endParaRPr lang="ru-RU" sz="4400" dirty="0" smtClean="0">
              <a:solidFill>
                <a:prstClr val="black"/>
              </a:solidFill>
            </a:endParaRPr>
          </a:p>
          <a:p>
            <a:pPr marL="0" indent="0">
              <a:buNone/>
            </a:pPr>
            <a:r>
              <a:rPr lang="ru-RU" sz="4400" dirty="0" smtClean="0"/>
              <a:t> </a:t>
            </a:r>
            <a:endParaRPr lang="ru-RU" sz="4400" dirty="0" smtClean="0"/>
          </a:p>
          <a:p>
            <a:pPr marL="0" indent="0">
              <a:buNone/>
            </a:pPr>
            <a:endParaRPr lang="ru-RU" dirty="0"/>
          </a:p>
        </p:txBody>
      </p:sp>
    </p:spTree>
    <p:extLst>
      <p:ext uri="{BB962C8B-B14F-4D97-AF65-F5344CB8AC3E}">
        <p14:creationId xmlns:p14="http://schemas.microsoft.com/office/powerpoint/2010/main" val="172090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7374" t="12390" r="10505" b="8552"/>
          <a:stretch/>
        </p:blipFill>
        <p:spPr>
          <a:xfrm>
            <a:off x="179512" y="188640"/>
            <a:ext cx="8625824" cy="6228000"/>
          </a:xfrm>
          <a:prstGeom prst="rect">
            <a:avLst/>
          </a:prstGeom>
          <a:scene3d>
            <a:camera prst="orthographicFront">
              <a:rot lat="0" lon="0" rev="120000"/>
            </a:camera>
            <a:lightRig rig="threePt" dir="t"/>
          </a:scene3d>
        </p:spPr>
      </p:pic>
    </p:spTree>
    <p:extLst>
      <p:ext uri="{BB962C8B-B14F-4D97-AF65-F5344CB8AC3E}">
        <p14:creationId xmlns:p14="http://schemas.microsoft.com/office/powerpoint/2010/main" val="24586752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Стратегии выполнения задания 32</a:t>
            </a:r>
            <a:endParaRPr lang="ru-RU" b="1" dirty="0"/>
          </a:p>
        </p:txBody>
      </p:sp>
      <p:sp>
        <p:nvSpPr>
          <p:cNvPr id="3" name="Объект 2"/>
          <p:cNvSpPr>
            <a:spLocks noGrp="1"/>
          </p:cNvSpPr>
          <p:nvPr>
            <p:ph idx="1"/>
          </p:nvPr>
        </p:nvSpPr>
        <p:spPr/>
        <p:txBody>
          <a:bodyPr>
            <a:normAutofit/>
          </a:bodyPr>
          <a:lstStyle/>
          <a:p>
            <a:r>
              <a:rPr lang="ru-RU" sz="2800" dirty="0"/>
              <a:t>Внимательно прочитать не только инструкции, но и текст-стимул( отрывок из письма друга на английском языке)</a:t>
            </a:r>
          </a:p>
          <a:p>
            <a:r>
              <a:rPr lang="ru-RU" sz="2800" dirty="0"/>
              <a:t>При ознакомлении с текстом-стимулом </a:t>
            </a:r>
            <a:r>
              <a:rPr lang="ru-RU" sz="2800" dirty="0" smtClean="0"/>
              <a:t>внимательно прочитать вопросы на, </a:t>
            </a:r>
            <a:r>
              <a:rPr lang="ru-RU" sz="2800" dirty="0"/>
              <a:t>которые следует раскрыть в ответном письме</a:t>
            </a:r>
          </a:p>
          <a:p>
            <a:r>
              <a:rPr lang="ru-RU" sz="2800" dirty="0" smtClean="0"/>
              <a:t>Особое внимание обратить на слово </a:t>
            </a:r>
            <a:r>
              <a:rPr lang="en-US" sz="2800" dirty="0" smtClean="0"/>
              <a:t>why </a:t>
            </a:r>
            <a:r>
              <a:rPr lang="ru-RU" sz="2800" dirty="0" smtClean="0"/>
              <a:t> в вопросе</a:t>
            </a:r>
            <a:endParaRPr lang="ru-RU" sz="2800" dirty="0"/>
          </a:p>
          <a:p>
            <a:r>
              <a:rPr lang="ru-RU" sz="2800" dirty="0"/>
              <a:t>Наметить план своего ответного письма</a:t>
            </a:r>
          </a:p>
          <a:p>
            <a:endParaRPr lang="ru-RU" sz="2800" dirty="0"/>
          </a:p>
        </p:txBody>
      </p:sp>
    </p:spTree>
    <p:extLst>
      <p:ext uri="{BB962C8B-B14F-4D97-AF65-F5344CB8AC3E}">
        <p14:creationId xmlns:p14="http://schemas.microsoft.com/office/powerpoint/2010/main" val="428713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20000"/>
          </a:bodyPr>
          <a:lstStyle/>
          <a:p>
            <a:r>
              <a:rPr lang="ru-RU" dirty="0"/>
              <a:t>Следует  знакомить учащихся с различными видами заданий по письму </a:t>
            </a:r>
          </a:p>
          <a:p>
            <a:r>
              <a:rPr lang="ru-RU" dirty="0"/>
              <a:t>Обсуждать специфику коммуникативной задачи</a:t>
            </a:r>
          </a:p>
          <a:p>
            <a:r>
              <a:rPr lang="ru-RU" dirty="0"/>
              <a:t>Тренировать учащихся в выполнении письменных заданий разного объема</a:t>
            </a:r>
            <a:r>
              <a:rPr lang="en-US" dirty="0"/>
              <a:t> </a:t>
            </a:r>
            <a:r>
              <a:rPr lang="ru-RU" dirty="0"/>
              <a:t>                                </a:t>
            </a:r>
            <a:r>
              <a:rPr lang="en-US" dirty="0"/>
              <a:t>“ </a:t>
            </a:r>
            <a:r>
              <a:rPr lang="ru-RU" dirty="0"/>
              <a:t>расширять</a:t>
            </a:r>
            <a:r>
              <a:rPr lang="en-US" dirty="0"/>
              <a:t>” </a:t>
            </a:r>
            <a:r>
              <a:rPr lang="ru-RU" dirty="0"/>
              <a:t> </a:t>
            </a:r>
            <a:r>
              <a:rPr lang="en-US" dirty="0"/>
              <a:t>“c</a:t>
            </a:r>
            <a:r>
              <a:rPr lang="ru-RU" dirty="0" err="1"/>
              <a:t>жимать</a:t>
            </a:r>
            <a:r>
              <a:rPr lang="en-US" dirty="0"/>
              <a:t>”</a:t>
            </a:r>
            <a:r>
              <a:rPr lang="ru-RU" dirty="0"/>
              <a:t> тексты</a:t>
            </a:r>
          </a:p>
          <a:p>
            <a:r>
              <a:rPr lang="ru-RU" dirty="0"/>
              <a:t>Анализировать работы в парах, группах, самостоятельно</a:t>
            </a:r>
          </a:p>
          <a:p>
            <a:r>
              <a:rPr lang="ru-RU" dirty="0"/>
              <a:t>Умение определять стиль</a:t>
            </a:r>
          </a:p>
          <a:p>
            <a:endParaRPr lang="ru-RU" dirty="0"/>
          </a:p>
        </p:txBody>
      </p:sp>
    </p:spTree>
    <p:extLst>
      <p:ext uri="{BB962C8B-B14F-4D97-AF65-F5344CB8AC3E}">
        <p14:creationId xmlns:p14="http://schemas.microsoft.com/office/powerpoint/2010/main" val="421356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Структура письма</a:t>
            </a:r>
            <a:endParaRPr lang="ru-RU" dirty="0"/>
          </a:p>
        </p:txBody>
      </p:sp>
      <p:sp>
        <p:nvSpPr>
          <p:cNvPr id="3" name="Объект 2"/>
          <p:cNvSpPr>
            <a:spLocks noGrp="1"/>
          </p:cNvSpPr>
          <p:nvPr>
            <p:ph idx="1"/>
          </p:nvPr>
        </p:nvSpPr>
        <p:spPr/>
        <p:txBody>
          <a:bodyPr>
            <a:normAutofit fontScale="77500" lnSpcReduction="20000"/>
          </a:bodyPr>
          <a:lstStyle/>
          <a:p>
            <a:r>
              <a:rPr lang="ru-RU" dirty="0"/>
              <a:t>Адрес ( вверху, в правом верхнем углу), лучше краткий- город, </a:t>
            </a:r>
            <a:r>
              <a:rPr lang="ru-RU" dirty="0" smtClean="0"/>
              <a:t>страна, дата)</a:t>
            </a:r>
            <a:endParaRPr lang="ru-RU" dirty="0"/>
          </a:p>
          <a:p>
            <a:r>
              <a:rPr lang="ru-RU" dirty="0"/>
              <a:t>Обращение( слева , на отдельной строке)</a:t>
            </a:r>
          </a:p>
          <a:p>
            <a:r>
              <a:rPr lang="ru-RU" dirty="0"/>
              <a:t>Ссылка на предыдущие контакты, </a:t>
            </a:r>
            <a:r>
              <a:rPr lang="ru-RU" dirty="0" err="1"/>
              <a:t>т.е</a:t>
            </a:r>
            <a:r>
              <a:rPr lang="ru-RU" dirty="0"/>
              <a:t> благодарность за полученное письмо, возможно извинение, что не ответил раньше( после благодарности)</a:t>
            </a:r>
          </a:p>
          <a:p>
            <a:r>
              <a:rPr lang="ru-RU" dirty="0"/>
              <a:t>Основная часть- ответы на вопросы зарубежного </a:t>
            </a:r>
            <a:r>
              <a:rPr lang="ru-RU" dirty="0" smtClean="0"/>
              <a:t>друга</a:t>
            </a:r>
          </a:p>
          <a:p>
            <a:r>
              <a:rPr lang="ru-RU" dirty="0"/>
              <a:t>Упоминания о дальнейших контактах</a:t>
            </a:r>
          </a:p>
          <a:p>
            <a:r>
              <a:rPr lang="ru-RU" dirty="0"/>
              <a:t>Завершающая фраза</a:t>
            </a:r>
          </a:p>
          <a:p>
            <a:r>
              <a:rPr lang="ru-RU" dirty="0"/>
              <a:t>Подпись автора ( имя на отдельной строке) без точки.</a:t>
            </a:r>
          </a:p>
          <a:p>
            <a:endParaRPr lang="ru-RU" dirty="0"/>
          </a:p>
          <a:p>
            <a:endParaRPr lang="ru-RU" dirty="0"/>
          </a:p>
        </p:txBody>
      </p:sp>
    </p:spTree>
    <p:extLst>
      <p:ext uri="{BB962C8B-B14F-4D97-AF65-F5344CB8AC3E}">
        <p14:creationId xmlns:p14="http://schemas.microsoft.com/office/powerpoint/2010/main" val="1695544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20000"/>
          </a:bodyPr>
          <a:lstStyle/>
          <a:p>
            <a:r>
              <a:rPr lang="ru-RU" sz="2800" dirty="0"/>
              <a:t>Текст должен быть логически выстроен, разделён на абзацы и соответствовать письменному этикету.</a:t>
            </a:r>
          </a:p>
          <a:p>
            <a:r>
              <a:rPr lang="ru-RU" sz="2800" dirty="0"/>
              <a:t>Учащиеся должны использовать разнообразные грамматические структуры и </a:t>
            </a:r>
            <a:r>
              <a:rPr lang="ru-RU" sz="2800" dirty="0" smtClean="0"/>
              <a:t>лексику, средства логической связи </a:t>
            </a:r>
            <a:r>
              <a:rPr lang="ru-RU" sz="2800" dirty="0"/>
              <a:t>соблюдать правила орфографии и пунктуации.</a:t>
            </a:r>
          </a:p>
          <a:p>
            <a:r>
              <a:rPr lang="ru-RU" sz="2800" dirty="0"/>
              <a:t>Особое внимание следует обратить на объём письменного высказывания: от 100 до </a:t>
            </a:r>
            <a:r>
              <a:rPr lang="ru-RU" sz="2800" dirty="0" smtClean="0"/>
              <a:t>120 </a:t>
            </a:r>
            <a:r>
              <a:rPr lang="ru-RU" sz="2800" dirty="0"/>
              <a:t>слов +-10 %</a:t>
            </a:r>
          </a:p>
          <a:p>
            <a:r>
              <a:rPr lang="ru-RU" sz="2800" dirty="0"/>
              <a:t>Если объём высказывания менее 90 слов, то задание оценивается в 0 баллов, если объём высказывания превышает </a:t>
            </a:r>
            <a:r>
              <a:rPr lang="ru-RU" sz="2800" dirty="0" smtClean="0"/>
              <a:t>132 </a:t>
            </a:r>
            <a:r>
              <a:rPr lang="ru-RU" sz="2800" dirty="0"/>
              <a:t>слова, то проверяется только </a:t>
            </a:r>
            <a:r>
              <a:rPr lang="ru-RU" sz="2800" dirty="0" smtClean="0"/>
              <a:t>120 </a:t>
            </a:r>
            <a:r>
              <a:rPr lang="ru-RU" sz="2800" dirty="0"/>
              <a:t>слов.</a:t>
            </a:r>
          </a:p>
          <a:p>
            <a:endParaRPr lang="ru-RU" dirty="0"/>
          </a:p>
        </p:txBody>
      </p:sp>
    </p:spTree>
    <p:extLst>
      <p:ext uri="{BB962C8B-B14F-4D97-AF65-F5344CB8AC3E}">
        <p14:creationId xmlns:p14="http://schemas.microsoft.com/office/powerpoint/2010/main" val="502165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675725"/>
            <a:ext cx="7162958" cy="305004"/>
          </a:xfrm>
        </p:spPr>
        <p:txBody>
          <a:bodyPr>
            <a:normAutofit fontScale="90000"/>
          </a:bodyPr>
          <a:lstStyle/>
          <a:p>
            <a:endParaRPr lang="ru-RU" dirty="0"/>
          </a:p>
        </p:txBody>
      </p:sp>
      <p:pic>
        <p:nvPicPr>
          <p:cNvPr id="4" name="Picture 2" descr="F:\сканирование0036.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763688" y="596532"/>
            <a:ext cx="5112568" cy="5892064"/>
          </a:xfrm>
          <a:noFill/>
        </p:spPr>
      </p:pic>
    </p:spTree>
    <p:extLst>
      <p:ext uri="{BB962C8B-B14F-4D97-AF65-F5344CB8AC3E}">
        <p14:creationId xmlns:p14="http://schemas.microsoft.com/office/powerpoint/2010/main" val="1030093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Тренировочные задания</a:t>
            </a:r>
            <a:endParaRPr lang="ru-RU" dirty="0"/>
          </a:p>
        </p:txBody>
      </p:sp>
      <p:sp>
        <p:nvSpPr>
          <p:cNvPr id="3" name="Объект 2"/>
          <p:cNvSpPr>
            <a:spLocks noGrp="1"/>
          </p:cNvSpPr>
          <p:nvPr>
            <p:ph idx="1"/>
          </p:nvPr>
        </p:nvSpPr>
        <p:spPr/>
        <p:txBody>
          <a:bodyPr>
            <a:normAutofit lnSpcReduction="10000"/>
          </a:bodyPr>
          <a:lstStyle/>
          <a:p>
            <a:r>
              <a:rPr lang="ru-RU" dirty="0"/>
              <a:t>Можно предложить учащимся написать 1 абзац за 5 минут, это позволяет контролировать время выполнения задания.</a:t>
            </a:r>
          </a:p>
          <a:p>
            <a:r>
              <a:rPr lang="ru-RU" dirty="0"/>
              <a:t>Производить подсчет слов после каждого абзаца</a:t>
            </a:r>
          </a:p>
          <a:p>
            <a:r>
              <a:rPr lang="ru-RU" dirty="0"/>
              <a:t>Например</a:t>
            </a:r>
            <a:r>
              <a:rPr lang="en-US" dirty="0"/>
              <a:t>:</a:t>
            </a:r>
            <a:r>
              <a:rPr lang="ru-RU" dirty="0"/>
              <a:t> адрес и обращение = 5-7 слов в зависимости от краткости и полноты адреса.</a:t>
            </a:r>
          </a:p>
          <a:p>
            <a:endParaRPr lang="ru-RU" dirty="0"/>
          </a:p>
        </p:txBody>
      </p:sp>
    </p:spTree>
    <p:extLst>
      <p:ext uri="{BB962C8B-B14F-4D97-AF65-F5344CB8AC3E}">
        <p14:creationId xmlns:p14="http://schemas.microsoft.com/office/powerpoint/2010/main" val="178212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сканирование004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560" y="404664"/>
            <a:ext cx="8208912" cy="5760640"/>
          </a:xfrm>
          <a:noFill/>
        </p:spPr>
      </p:pic>
    </p:spTree>
    <p:extLst>
      <p:ext uri="{BB962C8B-B14F-4D97-AF65-F5344CB8AC3E}">
        <p14:creationId xmlns:p14="http://schemas.microsoft.com/office/powerpoint/2010/main" val="2564658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Рекомендации учителям </a:t>
            </a:r>
            <a:endParaRPr lang="ru-RU" b="1" dirty="0"/>
          </a:p>
        </p:txBody>
      </p:sp>
      <p:sp>
        <p:nvSpPr>
          <p:cNvPr id="3" name="Объект 2"/>
          <p:cNvSpPr>
            <a:spLocks noGrp="1"/>
          </p:cNvSpPr>
          <p:nvPr>
            <p:ph idx="1"/>
          </p:nvPr>
        </p:nvSpPr>
        <p:spPr>
          <a:xfrm>
            <a:off x="467544" y="1268760"/>
            <a:ext cx="8229600" cy="4709120"/>
          </a:xfrm>
        </p:spPr>
        <p:txBody>
          <a:bodyPr>
            <a:noAutofit/>
          </a:bodyPr>
          <a:lstStyle/>
          <a:p>
            <a:pPr marL="0" indent="0" algn="just">
              <a:buNone/>
            </a:pPr>
            <a:r>
              <a:rPr lang="ru-RU" sz="2400" dirty="0" smtClean="0"/>
              <a:t>	Необходимо </a:t>
            </a:r>
            <a:r>
              <a:rPr lang="ru-RU" sz="2400" dirty="0"/>
              <a:t>научить школьников за ограниченное время писать личное письмо объёмом 100-120 слов на бланке ответов, внимательно прочитав письмо-стимул. Особое внимание следует обратить на «двойные» вопросы. Учащиеся должны на заданные вопросы полно и чётко отвечать в одном абзаце. Время на выполнение задания – 30 минут, при возможности это время следует сократить для того, чтобы осталось больше времени осталось на задания разделов 2 и 3. Следует развить у учащихся навык самопроверки письма, а также умение писать разборчиво.</a:t>
            </a:r>
          </a:p>
          <a:p>
            <a:pPr marL="0" indent="0">
              <a:buNone/>
            </a:pPr>
            <a:endParaRPr lang="ru-RU" sz="24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3304634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Рекомендации учителям </a:t>
            </a:r>
            <a:endParaRPr lang="ru-RU" b="1" dirty="0"/>
          </a:p>
        </p:txBody>
      </p:sp>
      <p:sp>
        <p:nvSpPr>
          <p:cNvPr id="3" name="Объект 2"/>
          <p:cNvSpPr>
            <a:spLocks noGrp="1"/>
          </p:cNvSpPr>
          <p:nvPr>
            <p:ph idx="1"/>
          </p:nvPr>
        </p:nvSpPr>
        <p:spPr>
          <a:xfrm>
            <a:off x="467544" y="1268760"/>
            <a:ext cx="8229600" cy="4709120"/>
          </a:xfrm>
        </p:spPr>
        <p:txBody>
          <a:bodyPr>
            <a:noAutofit/>
          </a:bodyPr>
          <a:lstStyle/>
          <a:p>
            <a:pPr marL="0" indent="0" algn="just">
              <a:buNone/>
            </a:pPr>
            <a:r>
              <a:rPr lang="ru-RU" sz="2400" dirty="0" smtClean="0"/>
              <a:t>	Поскольку </a:t>
            </a:r>
            <a:r>
              <a:rPr lang="ru-RU" sz="2400" dirty="0"/>
              <a:t>задание </a:t>
            </a:r>
            <a:r>
              <a:rPr lang="ru-RU" sz="2400" dirty="0" smtClean="0"/>
              <a:t>32 </a:t>
            </a:r>
            <a:r>
              <a:rPr lang="ru-RU" sz="2400" dirty="0"/>
              <a:t>предполагает умение написать личное письмо по образцу, учителям рекомендуется отработать с учащимися клише в лексико-грамматическом оформлении таких типичных элементов, как благодарность, ссылки на предыдущие контакты, завершающая фраза и т.д., а также составить список полезных слов и выражений, сформированный навык употребления которых поможет сократить количество языковых ошибок, и отработать с учащимися их употребление. </a:t>
            </a:r>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1512961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Клише?</a:t>
            </a:r>
            <a:endParaRPr lang="ru-RU" dirty="0"/>
          </a:p>
        </p:txBody>
      </p:sp>
      <p:pic>
        <p:nvPicPr>
          <p:cNvPr id="4" name="Объект 3"/>
          <p:cNvPicPr>
            <a:picLocks noGrp="1" noChangeAspect="1"/>
          </p:cNvPicPr>
          <p:nvPr>
            <p:ph idx="1"/>
          </p:nvPr>
        </p:nvPicPr>
        <p:blipFill>
          <a:blip r:embed="rId2" cstate="print"/>
          <a:stretch>
            <a:fillRect/>
          </a:stretch>
        </p:blipFill>
        <p:spPr>
          <a:xfrm>
            <a:off x="1907704" y="1772816"/>
            <a:ext cx="5233856" cy="4052888"/>
          </a:xfrm>
          <a:prstGeom prst="rect">
            <a:avLst/>
          </a:prstGeom>
        </p:spPr>
      </p:pic>
    </p:spTree>
    <p:extLst>
      <p:ext uri="{BB962C8B-B14F-4D97-AF65-F5344CB8AC3E}">
        <p14:creationId xmlns:p14="http://schemas.microsoft.com/office/powerpoint/2010/main" val="293801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1314" t="4579" r="3535" b="10843"/>
          <a:stretch/>
        </p:blipFill>
        <p:spPr>
          <a:xfrm>
            <a:off x="99361" y="314035"/>
            <a:ext cx="8801998" cy="5868000"/>
          </a:xfrm>
          <a:prstGeom prst="rect">
            <a:avLst/>
          </a:prstGeom>
          <a:scene3d>
            <a:camera prst="orthographicFront">
              <a:rot lat="0" lon="0" rev="120000"/>
            </a:camera>
            <a:lightRig rig="threePt" dir="t"/>
          </a:scene3d>
        </p:spPr>
      </p:pic>
    </p:spTree>
    <p:extLst>
      <p:ext uri="{BB962C8B-B14F-4D97-AF65-F5344CB8AC3E}">
        <p14:creationId xmlns:p14="http://schemas.microsoft.com/office/powerpoint/2010/main" val="8274138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Клише!!!</a:t>
            </a:r>
            <a:endParaRPr lang="ru-RU" dirty="0"/>
          </a:p>
        </p:txBody>
      </p:sp>
      <p:pic>
        <p:nvPicPr>
          <p:cNvPr id="8" name="Объект 7"/>
          <p:cNvPicPr>
            <a:picLocks noGrp="1" noChangeAspect="1"/>
          </p:cNvPicPr>
          <p:nvPr>
            <p:ph idx="1"/>
          </p:nvPr>
        </p:nvPicPr>
        <p:blipFill>
          <a:blip r:embed="rId2" cstate="print"/>
          <a:stretch>
            <a:fillRect/>
          </a:stretch>
        </p:blipFill>
        <p:spPr>
          <a:xfrm>
            <a:off x="1955072" y="1806575"/>
            <a:ext cx="5233856" cy="4052888"/>
          </a:xfrm>
          <a:prstGeom prst="rect">
            <a:avLst/>
          </a:prstGeom>
        </p:spPr>
      </p:pic>
    </p:spTree>
    <p:extLst>
      <p:ext uri="{BB962C8B-B14F-4D97-AF65-F5344CB8AC3E}">
        <p14:creationId xmlns:p14="http://schemas.microsoft.com/office/powerpoint/2010/main" val="2049435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Задание 32 (личное письмо)</a:t>
            </a:r>
            <a:endParaRPr lang="ru-RU" b="1"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1282" t="21651" r="4640" b="8000"/>
          <a:stretch/>
        </p:blipFill>
        <p:spPr>
          <a:xfrm>
            <a:off x="395536" y="1484784"/>
            <a:ext cx="8064896" cy="4824536"/>
          </a:xfrm>
          <a:prstGeom prst="rect">
            <a:avLst/>
          </a:prstGeom>
        </p:spPr>
      </p:pic>
    </p:spTree>
    <p:extLst>
      <p:ext uri="{BB962C8B-B14F-4D97-AF65-F5344CB8AC3E}">
        <p14:creationId xmlns:p14="http://schemas.microsoft.com/office/powerpoint/2010/main" val="33433197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Устная часть</a:t>
            </a:r>
            <a:endParaRPr lang="ru-RU" b="1" dirty="0"/>
          </a:p>
        </p:txBody>
      </p:sp>
      <p:sp>
        <p:nvSpPr>
          <p:cNvPr id="3" name="Объект 2"/>
          <p:cNvSpPr>
            <a:spLocks noGrp="1"/>
          </p:cNvSpPr>
          <p:nvPr>
            <p:ph idx="1"/>
          </p:nvPr>
        </p:nvSpPr>
        <p:spPr/>
        <p:txBody>
          <a:bodyPr>
            <a:normAutofit fontScale="77500" lnSpcReduction="20000"/>
          </a:bodyPr>
          <a:lstStyle/>
          <a:p>
            <a:pPr marL="365760" indent="-283464" algn="ctr">
              <a:lnSpc>
                <a:spcPct val="120000"/>
              </a:lnSpc>
              <a:buNone/>
              <a:defRPr/>
            </a:pPr>
            <a:r>
              <a:rPr lang="ru-RU" altLang="ru-RU" b="1" dirty="0">
                <a:solidFill>
                  <a:srgbClr val="0D0D0D"/>
                </a:solidFill>
                <a:cs typeface="Times New Roman" pitchFamily="18" charset="0"/>
              </a:rPr>
              <a:t> </a:t>
            </a:r>
          </a:p>
          <a:p>
            <a:pPr marL="365760" indent="-283464" algn="ctr">
              <a:lnSpc>
                <a:spcPct val="120000"/>
              </a:lnSpc>
              <a:buNone/>
              <a:defRPr/>
            </a:pPr>
            <a:r>
              <a:rPr lang="ru-RU" altLang="ru-RU" dirty="0">
                <a:solidFill>
                  <a:srgbClr val="0D0D0D"/>
                </a:solidFill>
                <a:cs typeface="Times New Roman" pitchFamily="18" charset="0"/>
              </a:rPr>
              <a:t> </a:t>
            </a:r>
          </a:p>
          <a:p>
            <a:pPr marL="365760" indent="-283464">
              <a:lnSpc>
                <a:spcPct val="120000"/>
              </a:lnSpc>
              <a:defRPr/>
            </a:pPr>
            <a:r>
              <a:rPr lang="ru-RU" altLang="ru-RU" dirty="0">
                <a:solidFill>
                  <a:srgbClr val="0D0D0D"/>
                </a:solidFill>
                <a:cs typeface="Times New Roman" pitchFamily="18" charset="0"/>
              </a:rPr>
              <a:t> </a:t>
            </a:r>
            <a:r>
              <a:rPr lang="ru-RU" altLang="ru-RU" dirty="0">
                <a:cs typeface="Times New Roman" pitchFamily="18" charset="0"/>
              </a:rPr>
              <a:t>Чтение текста вслух</a:t>
            </a:r>
          </a:p>
          <a:p>
            <a:pPr marL="365760" indent="-283464">
              <a:lnSpc>
                <a:spcPct val="120000"/>
              </a:lnSpc>
              <a:defRPr/>
            </a:pPr>
            <a:r>
              <a:rPr lang="ru-RU" altLang="ru-RU" dirty="0">
                <a:cs typeface="Times New Roman" pitchFamily="18" charset="0"/>
              </a:rPr>
              <a:t> Условный диалог-расспрос (ответы на вопросы)</a:t>
            </a:r>
          </a:p>
          <a:p>
            <a:pPr marL="365760" indent="-283464">
              <a:lnSpc>
                <a:spcPct val="120000"/>
              </a:lnSpc>
              <a:defRPr/>
            </a:pPr>
            <a:r>
              <a:rPr lang="ru-RU" altLang="ru-RU" dirty="0">
                <a:cs typeface="Times New Roman" pitchFamily="18" charset="0"/>
              </a:rPr>
              <a:t> Тематическое монологическое </a:t>
            </a:r>
            <a:r>
              <a:rPr lang="ru-RU" altLang="ru-RU" dirty="0" smtClean="0">
                <a:cs typeface="Times New Roman" pitchFamily="18" charset="0"/>
              </a:rPr>
              <a:t>высказывание</a:t>
            </a:r>
          </a:p>
          <a:p>
            <a:pPr marL="365760" indent="-283464">
              <a:lnSpc>
                <a:spcPct val="120000"/>
              </a:lnSpc>
              <a:defRPr/>
            </a:pPr>
            <a:r>
              <a:rPr lang="ru-RU" altLang="ru-RU" dirty="0" smtClean="0">
                <a:cs typeface="Times New Roman" pitchFamily="18" charset="0"/>
              </a:rPr>
              <a:t>Общее </a:t>
            </a:r>
            <a:r>
              <a:rPr lang="ru-RU" altLang="ru-RU" dirty="0">
                <a:cs typeface="Times New Roman" pitchFamily="18" charset="0"/>
              </a:rPr>
              <a:t>время ответа одного участника ОГЭ (включая время на подготовку) – 15 минут. </a:t>
            </a:r>
          </a:p>
          <a:p>
            <a:pPr marL="365760" indent="-283464">
              <a:lnSpc>
                <a:spcPct val="120000"/>
              </a:lnSpc>
              <a:defRPr/>
            </a:pPr>
            <a:r>
              <a:rPr lang="ru-RU" altLang="ru-RU" dirty="0">
                <a:cs typeface="Times New Roman" pitchFamily="18" charset="0"/>
              </a:rPr>
              <a:t>Каждое последующее задание выдаётся после окончания выполнения предыдущего задания.</a:t>
            </a:r>
          </a:p>
          <a:p>
            <a:pPr marL="365760" indent="-283464">
              <a:lnSpc>
                <a:spcPct val="120000"/>
              </a:lnSpc>
              <a:defRPr/>
            </a:pPr>
            <a:r>
              <a:rPr lang="ru-RU" altLang="ru-RU" dirty="0">
                <a:cs typeface="Times New Roman" pitchFamily="18" charset="0"/>
              </a:rPr>
              <a:t> Всё время ответа ведётся аудио- и видеозапись</a:t>
            </a:r>
            <a:r>
              <a:rPr lang="ru-RU" altLang="ru-RU" dirty="0">
                <a:solidFill>
                  <a:srgbClr val="0D0D0D"/>
                </a:solidFill>
                <a:cs typeface="Times New Roman" pitchFamily="18" charset="0"/>
              </a:rPr>
              <a:t>. </a:t>
            </a:r>
          </a:p>
          <a:p>
            <a:pPr marL="365760" indent="-283464">
              <a:lnSpc>
                <a:spcPct val="120000"/>
              </a:lnSpc>
              <a:defRPr/>
            </a:pPr>
            <a:endParaRPr lang="ru-RU" altLang="ru-RU" dirty="0" smtClean="0">
              <a:solidFill>
                <a:srgbClr val="0D0D0D"/>
              </a:solidFill>
              <a:cs typeface="Times New Roman" pitchFamily="18" charset="0"/>
            </a:endParaRPr>
          </a:p>
          <a:p>
            <a:pPr marL="365760" indent="-283464">
              <a:lnSpc>
                <a:spcPct val="120000"/>
              </a:lnSpc>
              <a:defRPr/>
            </a:pPr>
            <a:endParaRPr lang="ru-RU" altLang="ru-RU" dirty="0">
              <a:solidFill>
                <a:srgbClr val="0D0D0D"/>
              </a:solidFill>
              <a:cs typeface="Times New Roman" pitchFamily="18" charset="0"/>
            </a:endParaRPr>
          </a:p>
          <a:p>
            <a:endParaRPr lang="ru-RU" dirty="0"/>
          </a:p>
        </p:txBody>
      </p:sp>
    </p:spTree>
    <p:extLst>
      <p:ext uri="{BB962C8B-B14F-4D97-AF65-F5344CB8AC3E}">
        <p14:creationId xmlns:p14="http://schemas.microsoft.com/office/powerpoint/2010/main" val="2451316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Успех на устной части </a:t>
            </a:r>
            <a:endParaRPr lang="ru-RU" dirty="0"/>
          </a:p>
        </p:txBody>
      </p:sp>
      <p:sp>
        <p:nvSpPr>
          <p:cNvPr id="3" name="Объект 2"/>
          <p:cNvSpPr>
            <a:spLocks noGrp="1"/>
          </p:cNvSpPr>
          <p:nvPr>
            <p:ph idx="1"/>
          </p:nvPr>
        </p:nvSpPr>
        <p:spPr/>
        <p:txBody>
          <a:bodyPr>
            <a:normAutofit fontScale="77500" lnSpcReduction="20000"/>
          </a:bodyPr>
          <a:lstStyle/>
          <a:p>
            <a:pPr marL="365760" indent="-283464">
              <a:lnSpc>
                <a:spcPct val="120000"/>
              </a:lnSpc>
              <a:buFont typeface="Wingdings" pitchFamily="2" charset="2"/>
              <a:buChar char="§"/>
              <a:defRPr/>
            </a:pPr>
            <a:r>
              <a:rPr lang="ru-RU" altLang="ru-RU" dirty="0">
                <a:solidFill>
                  <a:srgbClr val="0D0D0D"/>
                </a:solidFill>
                <a:cs typeface="Times New Roman" pitchFamily="18" charset="0"/>
              </a:rPr>
              <a:t> </a:t>
            </a:r>
            <a:r>
              <a:rPr lang="ru-RU" altLang="ru-RU" dirty="0">
                <a:cs typeface="Times New Roman" pitchFamily="18" charset="0"/>
              </a:rPr>
              <a:t>владение техникой чтения</a:t>
            </a:r>
          </a:p>
          <a:p>
            <a:pPr marL="365760" indent="-283464">
              <a:lnSpc>
                <a:spcPct val="120000"/>
              </a:lnSpc>
              <a:buFont typeface="Wingdings" pitchFamily="2" charset="2"/>
              <a:buChar char="§"/>
              <a:defRPr/>
            </a:pPr>
            <a:r>
              <a:rPr lang="ru-RU" altLang="ru-RU" dirty="0">
                <a:cs typeface="Times New Roman" pitchFamily="18" charset="0"/>
              </a:rPr>
              <a:t>  умение вести диалог-расспрос </a:t>
            </a:r>
            <a:r>
              <a:rPr lang="ru-RU" altLang="ru-RU" dirty="0" smtClean="0">
                <a:cs typeface="Times New Roman" pitchFamily="18" charset="0"/>
              </a:rPr>
              <a:t>(отвечать на </a:t>
            </a:r>
            <a:r>
              <a:rPr lang="ru-RU" altLang="ru-RU" dirty="0">
                <a:cs typeface="Times New Roman" pitchFamily="18" charset="0"/>
              </a:rPr>
              <a:t>вопросы) в типичных ситуациях общения в социально-бытовой и социально-культурной сфере</a:t>
            </a:r>
          </a:p>
          <a:p>
            <a:pPr marL="365760" indent="-283464">
              <a:lnSpc>
                <a:spcPct val="120000"/>
              </a:lnSpc>
              <a:buFont typeface="Wingdings" pitchFamily="2" charset="2"/>
              <a:buChar char="§"/>
              <a:defRPr/>
            </a:pPr>
            <a:r>
              <a:rPr lang="ru-RU" altLang="ru-RU" dirty="0">
                <a:cs typeface="Times New Roman" pitchFamily="18" charset="0"/>
              </a:rPr>
              <a:t>  умения монологической речи (описание картинки</a:t>
            </a:r>
            <a:r>
              <a:rPr lang="ru-RU" altLang="ru-RU" dirty="0" smtClean="0">
                <a:cs typeface="Times New Roman" pitchFamily="18" charset="0"/>
              </a:rPr>
              <a:t>,)</a:t>
            </a:r>
            <a:endParaRPr lang="ru-RU" altLang="ru-RU" dirty="0">
              <a:cs typeface="Times New Roman" pitchFamily="18" charset="0"/>
            </a:endParaRPr>
          </a:p>
          <a:p>
            <a:pPr marL="365760" indent="-283464">
              <a:lnSpc>
                <a:spcPct val="120000"/>
              </a:lnSpc>
              <a:buFont typeface="Wingdings" pitchFamily="2" charset="2"/>
              <a:buChar char="§"/>
              <a:defRPr/>
            </a:pPr>
            <a:r>
              <a:rPr lang="ru-RU" altLang="ru-RU" dirty="0">
                <a:cs typeface="Times New Roman" pitchFamily="18" charset="0"/>
              </a:rPr>
              <a:t> навыки оперирования грамматическими формами и лексическими единицами в коммуникативно-значимом контексте</a:t>
            </a:r>
          </a:p>
          <a:p>
            <a:pPr marL="365760" indent="-283464">
              <a:lnSpc>
                <a:spcPct val="120000"/>
              </a:lnSpc>
              <a:buFont typeface="Wingdings" pitchFamily="2" charset="2"/>
              <a:buChar char="§"/>
              <a:defRPr/>
            </a:pPr>
            <a:r>
              <a:rPr lang="ru-RU" altLang="ru-RU" dirty="0">
                <a:cs typeface="Times New Roman" pitchFamily="18" charset="0"/>
              </a:rPr>
              <a:t>  знакомство с форматом заданий</a:t>
            </a:r>
            <a:endParaRPr lang="ru-RU" dirty="0">
              <a:cs typeface="Times New Roman" pitchFamily="18" charset="0"/>
            </a:endParaRPr>
          </a:p>
          <a:p>
            <a:endParaRPr lang="ru-RU" dirty="0"/>
          </a:p>
        </p:txBody>
      </p:sp>
    </p:spTree>
    <p:extLst>
      <p:ext uri="{BB962C8B-B14F-4D97-AF65-F5344CB8AC3E}">
        <p14:creationId xmlns:p14="http://schemas.microsoft.com/office/powerpoint/2010/main" val="186681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Autofit/>
          </a:bodyPr>
          <a:lstStyle/>
          <a:p>
            <a:r>
              <a:rPr lang="ru-RU" sz="2800" b="1" dirty="0"/>
              <a:t>Статистический анализ выполняемости заданий </a:t>
            </a:r>
            <a:r>
              <a:rPr lang="ru-RU" sz="2800" b="1" dirty="0" smtClean="0"/>
              <a:t>КИМ </a:t>
            </a:r>
            <a:r>
              <a:rPr lang="ru-RU" sz="2800" b="1" dirty="0"/>
              <a:t>ОГЭ </a:t>
            </a:r>
            <a:r>
              <a:rPr lang="ru-RU" sz="2800" b="1" dirty="0" smtClean="0"/>
              <a:t>раздела «Говорение» в </a:t>
            </a:r>
            <a:r>
              <a:rPr lang="ru-RU" sz="2800" b="1" dirty="0"/>
              <a:t>2019 </a:t>
            </a:r>
            <a:r>
              <a:rPr lang="ru-RU" sz="2800" b="1" dirty="0" smtClean="0"/>
              <a:t>г.</a:t>
            </a:r>
            <a:endParaRPr lang="ru-RU" sz="28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599862144"/>
              </p:ext>
            </p:extLst>
          </p:nvPr>
        </p:nvGraphicFramePr>
        <p:xfrm>
          <a:off x="7430" y="1340768"/>
          <a:ext cx="9136569" cy="4896543"/>
        </p:xfrm>
        <a:graphic>
          <a:graphicData uri="http://schemas.openxmlformats.org/drawingml/2006/table">
            <a:tbl>
              <a:tblPr firstRow="1" firstCol="1" bandRow="1">
                <a:tableStyleId>{5C22544A-7EE6-4342-B048-85BDC9FD1C3A}</a:tableStyleId>
              </a:tblPr>
              <a:tblGrid>
                <a:gridCol w="1059842">
                  <a:extLst>
                    <a:ext uri="{9D8B030D-6E8A-4147-A177-3AD203B41FA5}">
                      <a16:colId xmlns:a16="http://schemas.microsoft.com/office/drawing/2014/main" xmlns="" val="987103179"/>
                    </a:ext>
                  </a:extLst>
                </a:gridCol>
                <a:gridCol w="2764724">
                  <a:extLst>
                    <a:ext uri="{9D8B030D-6E8A-4147-A177-3AD203B41FA5}">
                      <a16:colId xmlns:a16="http://schemas.microsoft.com/office/drawing/2014/main" xmlns="" val="2266208317"/>
                    </a:ext>
                  </a:extLst>
                </a:gridCol>
                <a:gridCol w="1220646">
                  <a:extLst>
                    <a:ext uri="{9D8B030D-6E8A-4147-A177-3AD203B41FA5}">
                      <a16:colId xmlns:a16="http://schemas.microsoft.com/office/drawing/2014/main" xmlns="" val="4286225106"/>
                    </a:ext>
                  </a:extLst>
                </a:gridCol>
                <a:gridCol w="1403377">
                  <a:extLst>
                    <a:ext uri="{9D8B030D-6E8A-4147-A177-3AD203B41FA5}">
                      <a16:colId xmlns:a16="http://schemas.microsoft.com/office/drawing/2014/main" xmlns="" val="2179442152"/>
                    </a:ext>
                  </a:extLst>
                </a:gridCol>
                <a:gridCol w="672452">
                  <a:extLst>
                    <a:ext uri="{9D8B030D-6E8A-4147-A177-3AD203B41FA5}">
                      <a16:colId xmlns:a16="http://schemas.microsoft.com/office/drawing/2014/main" xmlns="" val="663640723"/>
                    </a:ext>
                  </a:extLst>
                </a:gridCol>
                <a:gridCol w="672452">
                  <a:extLst>
                    <a:ext uri="{9D8B030D-6E8A-4147-A177-3AD203B41FA5}">
                      <a16:colId xmlns:a16="http://schemas.microsoft.com/office/drawing/2014/main" xmlns="" val="910709238"/>
                    </a:ext>
                  </a:extLst>
                </a:gridCol>
                <a:gridCol w="672452">
                  <a:extLst>
                    <a:ext uri="{9D8B030D-6E8A-4147-A177-3AD203B41FA5}">
                      <a16:colId xmlns:a16="http://schemas.microsoft.com/office/drawing/2014/main" xmlns="" val="1339890577"/>
                    </a:ext>
                  </a:extLst>
                </a:gridCol>
                <a:gridCol w="670624">
                  <a:extLst>
                    <a:ext uri="{9D8B030D-6E8A-4147-A177-3AD203B41FA5}">
                      <a16:colId xmlns:a16="http://schemas.microsoft.com/office/drawing/2014/main" xmlns="" val="1574003167"/>
                    </a:ext>
                  </a:extLst>
                </a:gridCol>
              </a:tblGrid>
              <a:tr h="771887">
                <a:tc rowSpan="2">
                  <a:txBody>
                    <a:bodyPr/>
                    <a:lstStyle/>
                    <a:p>
                      <a:pPr algn="ctr">
                        <a:lnSpc>
                          <a:spcPct val="115000"/>
                        </a:lnSpc>
                        <a:spcAft>
                          <a:spcPts val="0"/>
                        </a:spcAft>
                      </a:pPr>
                      <a:r>
                        <a:rPr lang="ru-RU" sz="1400" b="1" dirty="0" err="1">
                          <a:effectLst/>
                          <a:latin typeface="Times New Roman" panose="02020603050405020304" pitchFamily="18" charset="0"/>
                          <a:cs typeface="Times New Roman" panose="02020603050405020304" pitchFamily="18" charset="0"/>
                        </a:rPr>
                        <a:t>Обознач</a:t>
                      </a:r>
                      <a:r>
                        <a:rPr lang="ru-RU" sz="1400" b="1" dirty="0">
                          <a:effectLst/>
                          <a:latin typeface="Times New Roman" panose="02020603050405020304" pitchFamily="18" charset="0"/>
                          <a:cs typeface="Times New Roman" panose="02020603050405020304" pitchFamily="18" charset="0"/>
                        </a:rPr>
                        <a:t>.</a:t>
                      </a:r>
                    </a:p>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задания в работе</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Проверяемые элементы содержания / умения</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Уровень сложности задания</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Средний процент выполнения</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Процент </a:t>
                      </a:r>
                    </a:p>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выполнения по региону в группах, получивших отметку</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2337867179"/>
                  </a:ext>
                </a:extLst>
              </a:tr>
              <a:tr h="37366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«2»</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«4»</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«5»</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238143157"/>
                  </a:ext>
                </a:extLst>
              </a:tr>
              <a:tr h="374446">
                <a:tc gridSpan="8">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Устная часть</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798673140"/>
                  </a:ext>
                </a:extLst>
              </a:tr>
              <a:tr h="374446">
                <a:tc gridSpan="8">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Раздел 5. Задания по говорению</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2374544157"/>
                  </a:ext>
                </a:extLst>
              </a:tr>
              <a:tr h="514592">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1</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ru-RU" sz="1400" b="1" dirty="0">
                          <a:effectLst/>
                          <a:latin typeface="Times New Roman" panose="02020603050405020304" pitchFamily="18" charset="0"/>
                          <a:cs typeface="Times New Roman" panose="02020603050405020304" pitchFamily="18" charset="0"/>
                        </a:rPr>
                        <a:t>5.1.3/Чтение вслух небольшого текста</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Б</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77,36</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19,44</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42,84</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69,00</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92,95</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069335533"/>
                  </a:ext>
                </a:extLst>
              </a:tr>
              <a:tr h="374446">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2</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ru-RU" sz="1400" b="1" dirty="0">
                          <a:effectLst/>
                          <a:latin typeface="Times New Roman" panose="02020603050405020304" pitchFamily="18" charset="0"/>
                          <a:cs typeface="Times New Roman" panose="02020603050405020304" pitchFamily="18" charset="0"/>
                        </a:rPr>
                        <a:t>1.1.2/Условный диалог-расспрос</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П</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85,94</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25,00</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64,02</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82,52</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94,71</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514084009"/>
                  </a:ext>
                </a:extLst>
              </a:tr>
              <a:tr h="703835">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3_К1</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1.2.1/Тематическое монологическое высказывание с вербальной опорой в тексте задания</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Б</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80,93</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22,22</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52,00</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75,09</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93,28</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14522364"/>
                  </a:ext>
                </a:extLst>
              </a:tr>
              <a:tr h="704611">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3_К2</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Б</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83,73</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5,56</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58,92</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80,83</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93,07</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13822754"/>
                  </a:ext>
                </a:extLst>
              </a:tr>
              <a:tr h="704611">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3_К3</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Б</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71,77</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5,56</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34,92</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61,71</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89,16</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443726389"/>
                  </a:ext>
                </a:extLst>
              </a:tr>
            </a:tbl>
          </a:graphicData>
        </a:graphic>
      </p:graphicFrame>
    </p:spTree>
    <p:extLst>
      <p:ext uri="{BB962C8B-B14F-4D97-AF65-F5344CB8AC3E}">
        <p14:creationId xmlns:p14="http://schemas.microsoft.com/office/powerpoint/2010/main" val="324355085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a:t>Анализ результатов выполнения </a:t>
            </a:r>
            <a:r>
              <a:rPr lang="ru-RU" sz="3600" b="1" dirty="0" smtClean="0"/>
              <a:t>задания раздела «Говорение»</a:t>
            </a:r>
            <a:endParaRPr lang="ru-RU" sz="3600" dirty="0"/>
          </a:p>
        </p:txBody>
      </p:sp>
      <p:sp>
        <p:nvSpPr>
          <p:cNvPr id="3" name="Объект 2"/>
          <p:cNvSpPr>
            <a:spLocks noGrp="1"/>
          </p:cNvSpPr>
          <p:nvPr>
            <p:ph idx="1"/>
          </p:nvPr>
        </p:nvSpPr>
        <p:spPr>
          <a:xfrm>
            <a:off x="467544" y="1772816"/>
            <a:ext cx="8229600" cy="4525963"/>
          </a:xfrm>
        </p:spPr>
        <p:txBody>
          <a:bodyPr>
            <a:noAutofit/>
          </a:bodyPr>
          <a:lstStyle/>
          <a:p>
            <a:pPr algn="just"/>
            <a:r>
              <a:rPr lang="ru-RU" sz="2400" dirty="0"/>
              <a:t>В 2019 году среди наиболее частотных ошибок в задании 1 следует отметить ошибки в произношении слов, в том числе в ударении, изменение числа существительного и т.д.</a:t>
            </a:r>
          </a:p>
          <a:p>
            <a:pPr algn="just"/>
            <a:r>
              <a:rPr lang="ru-RU" sz="2400" dirty="0"/>
              <a:t>В задании 2 учащиеся испытывают трудности при ответе на «двойные» вопросы. Некоторые учащиеся не понимают отдельные вопросы, и поэтому не могут ответить на них. Также традиционной проблемой является нехватка лексического запаса, что не позволяет решить коммуникативную задачу при ответе на отдельные вопросы</a:t>
            </a:r>
            <a:r>
              <a:rPr lang="ru-RU" sz="2400" dirty="0" smtClean="0"/>
              <a:t>.</a:t>
            </a:r>
            <a:endParaRPr lang="ru-RU" sz="24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360650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a:t>Анализ результатов выполнения </a:t>
            </a:r>
            <a:r>
              <a:rPr lang="ru-RU" sz="3600" b="1" dirty="0" smtClean="0"/>
              <a:t>задания раздела «Говорение»</a:t>
            </a:r>
            <a:endParaRPr lang="ru-RU" sz="3600" dirty="0"/>
          </a:p>
        </p:txBody>
      </p:sp>
      <p:sp>
        <p:nvSpPr>
          <p:cNvPr id="3" name="Объект 2"/>
          <p:cNvSpPr>
            <a:spLocks noGrp="1"/>
          </p:cNvSpPr>
          <p:nvPr>
            <p:ph idx="1"/>
          </p:nvPr>
        </p:nvSpPr>
        <p:spPr>
          <a:xfrm>
            <a:off x="467544" y="1772816"/>
            <a:ext cx="8229600" cy="4525963"/>
          </a:xfrm>
        </p:spPr>
        <p:txBody>
          <a:bodyPr>
            <a:noAutofit/>
          </a:bodyPr>
          <a:lstStyle/>
          <a:p>
            <a:pPr algn="just"/>
            <a:r>
              <a:rPr lang="ru-RU" sz="2400" dirty="0"/>
              <a:t>В задании 3 учащиеся не раскрывают отдельные аспекты критерия 1 («Решение коммуникативной задачи»), вероятно, в связи с недостаточным лексическим запасом. Также учащиеся делают разнообразные грамматические, лексические и фонетические ошибки (критерий 3 «Языковое оформление высказывания»).</a:t>
            </a:r>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9458826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588680"/>
          </a:xfrm>
        </p:spPr>
        <p:txBody>
          <a:bodyPr>
            <a:normAutofit fontScale="90000"/>
          </a:bodyPr>
          <a:lstStyle/>
          <a:p>
            <a:r>
              <a:rPr lang="ru-RU" dirty="0" smtClean="0"/>
              <a:t>Задание 1</a:t>
            </a:r>
            <a:endParaRPr lang="ru-RU" dirty="0"/>
          </a:p>
        </p:txBody>
      </p:sp>
      <p:sp>
        <p:nvSpPr>
          <p:cNvPr id="3" name="Объект 2"/>
          <p:cNvSpPr>
            <a:spLocks noGrp="1"/>
          </p:cNvSpPr>
          <p:nvPr>
            <p:ph idx="1"/>
          </p:nvPr>
        </p:nvSpPr>
        <p:spPr>
          <a:xfrm>
            <a:off x="395536" y="1124744"/>
            <a:ext cx="8229600" cy="4525963"/>
          </a:xfrm>
        </p:spPr>
        <p:txBody>
          <a:bodyPr>
            <a:noAutofit/>
          </a:bodyPr>
          <a:lstStyle/>
          <a:p>
            <a:r>
              <a:rPr lang="ru-RU" sz="1600" dirty="0"/>
              <a:t>Открытый банк </a:t>
            </a:r>
            <a:r>
              <a:rPr lang="ru-RU" sz="1600" dirty="0" smtClean="0"/>
              <a:t>заданий </a:t>
            </a:r>
            <a:r>
              <a:rPr lang="en-US" sz="1600" dirty="0" smtClean="0"/>
              <a:t>www.fipi.ru</a:t>
            </a:r>
            <a:r>
              <a:rPr lang="ru-RU" sz="1600" dirty="0" smtClean="0"/>
              <a:t>!!! </a:t>
            </a:r>
          </a:p>
          <a:p>
            <a:r>
              <a:rPr lang="ru-RU" sz="1600" dirty="0"/>
              <a:t>Уверенное </a:t>
            </a:r>
            <a:r>
              <a:rPr lang="ru-RU" sz="1600" dirty="0" smtClean="0"/>
              <a:t>чтение</a:t>
            </a:r>
            <a:r>
              <a:rPr lang="en-US" sz="1600" dirty="0" smtClean="0"/>
              <a:t> </a:t>
            </a:r>
            <a:r>
              <a:rPr lang="ru-RU" sz="1600" dirty="0" smtClean="0"/>
              <a:t>всего текста до конца</a:t>
            </a:r>
          </a:p>
          <a:p>
            <a:r>
              <a:rPr lang="ru-RU" sz="1600" dirty="0" smtClean="0"/>
              <a:t>Даты (31 </a:t>
            </a:r>
            <a:r>
              <a:rPr lang="en-US" sz="1600" dirty="0" smtClean="0"/>
              <a:t>December</a:t>
            </a:r>
            <a:r>
              <a:rPr lang="ru-RU" sz="1600" dirty="0" smtClean="0"/>
              <a:t>)</a:t>
            </a:r>
            <a:r>
              <a:rPr lang="en-US" sz="1600" dirty="0" smtClean="0"/>
              <a:t>, </a:t>
            </a:r>
            <a:r>
              <a:rPr lang="ru-RU" sz="1600" dirty="0" smtClean="0"/>
              <a:t>годы (2017 – 2 варианта, 1945 – 1 вариант)</a:t>
            </a:r>
          </a:p>
          <a:p>
            <a:r>
              <a:rPr lang="ru-RU" sz="1600" dirty="0" smtClean="0"/>
              <a:t>Количественные (13-19 и 30-90</a:t>
            </a:r>
            <a:r>
              <a:rPr lang="en-US" sz="1600" dirty="0" smtClean="0"/>
              <a:t>;</a:t>
            </a:r>
            <a:r>
              <a:rPr lang="ru-RU" sz="1600" dirty="0" smtClean="0"/>
              <a:t> 12 и 20</a:t>
            </a:r>
            <a:r>
              <a:rPr lang="en-US" sz="1600" dirty="0" smtClean="0"/>
              <a:t>;</a:t>
            </a:r>
            <a:r>
              <a:rPr lang="ru-RU" sz="1600" dirty="0" smtClean="0"/>
              <a:t> 500 и 9000</a:t>
            </a:r>
            <a:r>
              <a:rPr lang="en-US" sz="1600" dirty="0" smtClean="0"/>
              <a:t>;</a:t>
            </a:r>
            <a:r>
              <a:rPr lang="ru-RU" sz="1600" dirty="0" smtClean="0"/>
              <a:t> 11 и 12) и порядковые (</a:t>
            </a:r>
            <a:r>
              <a:rPr lang="en-US" sz="1600" dirty="0" smtClean="0"/>
              <a:t>the 5th</a:t>
            </a:r>
            <a:r>
              <a:rPr lang="ru-RU" sz="1600" dirty="0" smtClean="0"/>
              <a:t>)</a:t>
            </a:r>
            <a:r>
              <a:rPr lang="en-US" sz="1600" dirty="0" smtClean="0"/>
              <a:t> </a:t>
            </a:r>
            <a:r>
              <a:rPr lang="ru-RU" sz="1600" dirty="0" smtClean="0"/>
              <a:t>числительные</a:t>
            </a:r>
          </a:p>
          <a:p>
            <a:r>
              <a:rPr lang="ru-RU" sz="1600" dirty="0" smtClean="0"/>
              <a:t>Артикли, предлоги, союзы и др.</a:t>
            </a:r>
          </a:p>
          <a:p>
            <a:r>
              <a:rPr lang="ru-RU" sz="1600" dirty="0" smtClean="0"/>
              <a:t> </a:t>
            </a:r>
            <a:r>
              <a:rPr lang="ru-RU" sz="1600" dirty="0"/>
              <a:t>Ч</a:t>
            </a:r>
            <a:r>
              <a:rPr lang="ru-RU" sz="1600" dirty="0" smtClean="0"/>
              <a:t>исло существительных</a:t>
            </a:r>
          </a:p>
          <a:p>
            <a:r>
              <a:rPr lang="ru-RU" sz="1600" dirty="0" smtClean="0"/>
              <a:t>Ошибки, искажающие смысл</a:t>
            </a:r>
            <a:r>
              <a:rPr lang="en-US" sz="1600" dirty="0" smtClean="0"/>
              <a:t> </a:t>
            </a:r>
            <a:r>
              <a:rPr lang="ru-RU" sz="1600" dirty="0" smtClean="0"/>
              <a:t>и делающие слово непонятным: </a:t>
            </a:r>
            <a:r>
              <a:rPr lang="en-US" sz="1600" dirty="0" smtClean="0"/>
              <a:t>walk-work, fit-feet, think-sink; put, cut</a:t>
            </a:r>
          </a:p>
          <a:p>
            <a:r>
              <a:rPr lang="ru-RU" sz="1600" dirty="0" smtClean="0"/>
              <a:t>Обязательно: </a:t>
            </a:r>
            <a:r>
              <a:rPr lang="en-US" sz="1600" dirty="0" smtClean="0"/>
              <a:t>science, scientific, scientist</a:t>
            </a:r>
            <a:endParaRPr lang="ru-RU" sz="1600" dirty="0" smtClean="0"/>
          </a:p>
          <a:p>
            <a:r>
              <a:rPr lang="ru-RU" sz="1600" dirty="0" smtClean="0"/>
              <a:t>Связующее </a:t>
            </a:r>
            <a:r>
              <a:rPr lang="en-US" sz="1600" dirty="0"/>
              <a:t>r: If we were able…, There </a:t>
            </a:r>
            <a:r>
              <a:rPr lang="en-US" sz="1600" dirty="0" smtClean="0"/>
              <a:t>is…</a:t>
            </a:r>
            <a:endParaRPr lang="ru-RU" sz="1600" dirty="0" smtClean="0"/>
          </a:p>
          <a:p>
            <a:r>
              <a:rPr lang="ru-RU" sz="1600" dirty="0" smtClean="0"/>
              <a:t>Нисходящая интонация в конце невопросительных предложений, паузы между предложениями, правильное ударение в словах</a:t>
            </a:r>
          </a:p>
          <a:p>
            <a:r>
              <a:rPr lang="ru-RU" sz="1600" dirty="0"/>
              <a:t>Ребёнок может повторно произнести слово, если понимает, что только </a:t>
            </a:r>
            <a:r>
              <a:rPr lang="ru-RU" sz="1600" dirty="0" smtClean="0"/>
              <a:t>что сделал </a:t>
            </a:r>
            <a:r>
              <a:rPr lang="ru-RU" sz="1600" dirty="0"/>
              <a:t>в нём ошибку – будет засчитан последний вариант  </a:t>
            </a:r>
            <a:endParaRPr lang="en-US" sz="1600" dirty="0" smtClean="0"/>
          </a:p>
          <a:p>
            <a:r>
              <a:rPr lang="ru-RU" sz="1600" dirty="0" smtClean="0"/>
              <a:t>Интонация общих (восходящая) и специальных (нисходящая) вопросов </a:t>
            </a:r>
          </a:p>
          <a:p>
            <a:r>
              <a:rPr lang="ru-RU" sz="1600" dirty="0" smtClean="0"/>
              <a:t>Психологическая подготовка: ожидание и наличие соседей </a:t>
            </a:r>
          </a:p>
        </p:txBody>
      </p:sp>
    </p:spTree>
    <p:extLst>
      <p:ext uri="{BB962C8B-B14F-4D97-AF65-F5344CB8AC3E}">
        <p14:creationId xmlns:p14="http://schemas.microsoft.com/office/powerpoint/2010/main" val="4230198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528" y="1809937"/>
            <a:ext cx="8541403" cy="406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592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Оценивание задания№1 </a:t>
            </a:r>
            <a:endParaRPr lang="ru-RU"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39552" y="1611058"/>
            <a:ext cx="8134431" cy="4482238"/>
          </a:xfrm>
          <a:noFill/>
        </p:spPr>
      </p:pic>
    </p:spTree>
    <p:extLst>
      <p:ext uri="{BB962C8B-B14F-4D97-AF65-F5344CB8AC3E}">
        <p14:creationId xmlns:p14="http://schemas.microsoft.com/office/powerpoint/2010/main" val="280272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280920" cy="6032421"/>
          </a:xfrm>
          <a:prstGeom prst="rect">
            <a:avLst/>
          </a:prstGeom>
        </p:spPr>
        <p:txBody>
          <a:bodyPr wrap="square">
            <a:spAutoFit/>
          </a:bodyPr>
          <a:lstStyle/>
          <a:p>
            <a:pPr algn="ctr"/>
            <a:r>
              <a:rPr lang="ru-RU" sz="4000" b="1" dirty="0" smtClean="0"/>
              <a:t>Документы, описывающие содержание и структуру ОГЭ:</a:t>
            </a:r>
          </a:p>
          <a:p>
            <a:pPr algn="ctr"/>
            <a:endParaRPr lang="ru-RU" dirty="0" smtClean="0"/>
          </a:p>
          <a:p>
            <a:pPr marL="571500" indent="-571500" algn="just">
              <a:buFont typeface="Wingdings" panose="05000000000000000000" pitchFamily="2" charset="2"/>
              <a:buChar char="Ø"/>
            </a:pPr>
            <a:r>
              <a:rPr lang="ru-RU" sz="4000" dirty="0" smtClean="0">
                <a:latin typeface="Times New Roman" pitchFamily="18" charset="0"/>
              </a:rPr>
              <a:t>Кодификаторы по АЯ, НЯ, ФЯ, </a:t>
            </a:r>
            <a:r>
              <a:rPr lang="ru-RU" sz="4000" dirty="0" err="1" smtClean="0">
                <a:latin typeface="Times New Roman" pitchFamily="18" charset="0"/>
              </a:rPr>
              <a:t>Исп.Я</a:t>
            </a:r>
            <a:r>
              <a:rPr lang="ru-RU" sz="4000" dirty="0" smtClean="0">
                <a:latin typeface="Times New Roman" pitchFamily="18" charset="0"/>
              </a:rPr>
              <a:t>;</a:t>
            </a:r>
          </a:p>
          <a:p>
            <a:pPr marL="571500" indent="-571500" algn="just">
              <a:buFont typeface="Wingdings" panose="05000000000000000000" pitchFamily="2" charset="2"/>
              <a:buChar char="Ø"/>
            </a:pPr>
            <a:r>
              <a:rPr lang="ru-RU" sz="4000" dirty="0" smtClean="0">
                <a:latin typeface="Times New Roman" pitchFamily="18" charset="0"/>
              </a:rPr>
              <a:t>Спецификация;</a:t>
            </a:r>
          </a:p>
          <a:p>
            <a:pPr marL="571500" indent="-571500" algn="just">
              <a:buFont typeface="Wingdings" panose="05000000000000000000" pitchFamily="2" charset="2"/>
              <a:buChar char="Ø"/>
            </a:pPr>
            <a:r>
              <a:rPr lang="ru-RU" sz="4000" dirty="0" smtClean="0">
                <a:latin typeface="Times New Roman" pitchFamily="18" charset="0"/>
              </a:rPr>
              <a:t>Демоверсии по АЯ, НЯ, ФЯ, </a:t>
            </a:r>
            <a:r>
              <a:rPr lang="ru-RU" sz="4000" dirty="0" err="1" smtClean="0">
                <a:latin typeface="Times New Roman" pitchFamily="18" charset="0"/>
              </a:rPr>
              <a:t>Исп.Я</a:t>
            </a:r>
            <a:r>
              <a:rPr lang="ru-RU" sz="4000" dirty="0" smtClean="0">
                <a:latin typeface="Times New Roman" pitchFamily="18" charset="0"/>
              </a:rPr>
              <a:t>;  </a:t>
            </a:r>
          </a:p>
          <a:p>
            <a:pPr marL="571500" indent="-571500" algn="just">
              <a:buFont typeface="Wingdings" panose="05000000000000000000" pitchFamily="2" charset="2"/>
              <a:buChar char="Ø"/>
            </a:pPr>
            <a:r>
              <a:rPr lang="en-US" sz="4000" b="1" dirty="0" smtClean="0">
                <a:latin typeface="Times New Roman" pitchFamily="18" charset="0"/>
              </a:rPr>
              <a:t>www.fipi.ru</a:t>
            </a:r>
            <a:r>
              <a:rPr lang="ru-RU" sz="4000" b="1" dirty="0" smtClean="0">
                <a:latin typeface="Times New Roman" pitchFamily="18" charset="0"/>
              </a:rPr>
              <a:t> (+ </a:t>
            </a:r>
            <a:r>
              <a:rPr lang="ru-RU" sz="4000" dirty="0" smtClean="0">
                <a:latin typeface="Times New Roman" pitchFamily="18" charset="0"/>
              </a:rPr>
              <a:t>Открытый банк заданий).</a:t>
            </a:r>
            <a:endParaRPr lang="ru-RU" sz="4000" dirty="0"/>
          </a:p>
        </p:txBody>
      </p:sp>
    </p:spTree>
    <p:extLst>
      <p:ext uri="{BB962C8B-B14F-4D97-AF65-F5344CB8AC3E}">
        <p14:creationId xmlns:p14="http://schemas.microsoft.com/office/powerpoint/2010/main" val="24015549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Типичные ошибки</a:t>
            </a:r>
            <a:endParaRPr lang="ru-RU" dirty="0"/>
          </a:p>
        </p:txBody>
      </p:sp>
      <p:sp>
        <p:nvSpPr>
          <p:cNvPr id="3" name="Объект 2"/>
          <p:cNvSpPr>
            <a:spLocks noGrp="1"/>
          </p:cNvSpPr>
          <p:nvPr>
            <p:ph idx="1"/>
          </p:nvPr>
        </p:nvSpPr>
        <p:spPr>
          <a:xfrm>
            <a:off x="1009442" y="1807361"/>
            <a:ext cx="7162957" cy="4501959"/>
          </a:xfrm>
        </p:spPr>
        <p:txBody>
          <a:bodyPr>
            <a:normAutofit fontScale="92500" lnSpcReduction="20000"/>
          </a:bodyPr>
          <a:lstStyle/>
          <a:p>
            <a:pPr>
              <a:buNone/>
              <a:defRPr/>
            </a:pPr>
            <a:r>
              <a:rPr lang="ru-RU" sz="2100" dirty="0"/>
              <a:t>Учащиеся часто:</a:t>
            </a:r>
          </a:p>
          <a:p>
            <a:pPr>
              <a:buFont typeface="Arial" pitchFamily="34" charset="0"/>
              <a:buChar char="•"/>
              <a:defRPr/>
            </a:pPr>
            <a:r>
              <a:rPr lang="ru-RU" sz="2100" dirty="0"/>
              <a:t>неправильно произносят «трудные» звуки: </a:t>
            </a:r>
            <a:r>
              <a:rPr lang="en-US" sz="2100" dirty="0"/>
              <a:t>[ŋ], [ð], [</a:t>
            </a:r>
            <a:r>
              <a:rPr lang="el-GR" sz="2100" dirty="0"/>
              <a:t>θ</a:t>
            </a:r>
            <a:r>
              <a:rPr lang="en-US" sz="2100" dirty="0"/>
              <a:t>], [h], [з:] </a:t>
            </a:r>
            <a:r>
              <a:rPr lang="ru-RU" sz="2100" dirty="0"/>
              <a:t>и др.;</a:t>
            </a:r>
          </a:p>
          <a:p>
            <a:pPr>
              <a:buFont typeface="Arial" pitchFamily="34" charset="0"/>
              <a:buChar char="•"/>
              <a:defRPr/>
            </a:pPr>
            <a:r>
              <a:rPr lang="ru-RU" sz="2100" dirty="0"/>
              <a:t>не умеют читать слова с «немыми» буквами</a:t>
            </a:r>
            <a:r>
              <a:rPr lang="en-US" sz="2100" dirty="0"/>
              <a:t>: dumb, comb, muscles</a:t>
            </a:r>
            <a:r>
              <a:rPr lang="ru-RU" sz="2100" dirty="0"/>
              <a:t>;</a:t>
            </a:r>
          </a:p>
          <a:p>
            <a:pPr>
              <a:buFont typeface="Arial" pitchFamily="34" charset="0"/>
              <a:buChar char="•"/>
              <a:defRPr/>
            </a:pPr>
            <a:r>
              <a:rPr lang="ru-RU" sz="2100" dirty="0"/>
              <a:t>неправильно произносят звуки, которые меняют смысл слова: </a:t>
            </a:r>
            <a:r>
              <a:rPr lang="en-US" sz="2100" dirty="0"/>
              <a:t>food-foot, bit – bid, place-plays ,list- least, bad-bat</a:t>
            </a:r>
          </a:p>
          <a:p>
            <a:pPr>
              <a:buFont typeface="Arial" pitchFamily="34" charset="0"/>
              <a:buChar char="•"/>
              <a:defRPr/>
            </a:pPr>
            <a:r>
              <a:rPr lang="ru-RU" sz="2100" dirty="0"/>
              <a:t>неправильно ставят ударение;</a:t>
            </a:r>
          </a:p>
          <a:p>
            <a:pPr>
              <a:buFont typeface="Arial" pitchFamily="34" charset="0"/>
              <a:buChar char="•"/>
              <a:defRPr/>
            </a:pPr>
            <a:r>
              <a:rPr lang="ru-RU" sz="2100" dirty="0"/>
              <a:t>не умеют интонационно делить предложения на смысловые группы;</a:t>
            </a:r>
          </a:p>
          <a:p>
            <a:pPr>
              <a:buFont typeface="Arial" pitchFamily="34" charset="0"/>
              <a:buChar char="•"/>
              <a:defRPr/>
            </a:pPr>
            <a:r>
              <a:rPr lang="ru-RU" sz="2100" dirty="0"/>
              <a:t>не соблюдают интонацию разных коммуникативных типов предложений.</a:t>
            </a:r>
          </a:p>
          <a:p>
            <a:pPr>
              <a:buFont typeface="Arial" pitchFamily="34" charset="0"/>
              <a:buChar char="•"/>
              <a:defRPr/>
            </a:pPr>
            <a:r>
              <a:rPr lang="ru-RU" sz="2100" dirty="0"/>
              <a:t>неправильно читают числительные</a:t>
            </a:r>
          </a:p>
          <a:p>
            <a:pPr>
              <a:buFont typeface="Arial" pitchFamily="34" charset="0"/>
              <a:buChar char="•"/>
              <a:defRPr/>
            </a:pPr>
            <a:r>
              <a:rPr lang="en-US" sz="2100" dirty="0"/>
              <a:t>c</a:t>
            </a:r>
            <a:r>
              <a:rPr lang="ru-RU" sz="2100" dirty="0"/>
              <a:t>лова </a:t>
            </a:r>
            <a:r>
              <a:rPr lang="en-US" sz="2100" dirty="0"/>
              <a:t>science, scientist</a:t>
            </a:r>
            <a:endParaRPr lang="ru-RU" sz="2100" dirty="0"/>
          </a:p>
          <a:p>
            <a:pPr>
              <a:buFont typeface="Arial" pitchFamily="34" charset="0"/>
              <a:buChar char="•"/>
              <a:defRPr/>
            </a:pPr>
            <a:r>
              <a:rPr lang="ru-RU" sz="2100" dirty="0"/>
              <a:t>ставят ударение на предлоги и артикли</a:t>
            </a:r>
            <a:endParaRPr lang="en-US" sz="2100" dirty="0"/>
          </a:p>
          <a:p>
            <a:endParaRPr lang="ru-RU" dirty="0"/>
          </a:p>
        </p:txBody>
      </p:sp>
    </p:spTree>
    <p:extLst>
      <p:ext uri="{BB962C8B-B14F-4D97-AF65-F5344CB8AC3E}">
        <p14:creationId xmlns:p14="http://schemas.microsoft.com/office/powerpoint/2010/main" val="210704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t>Типичные ошибки </a:t>
            </a:r>
            <a:endParaRPr lang="ru-RU" dirty="0"/>
          </a:p>
        </p:txBody>
      </p:sp>
      <p:sp>
        <p:nvSpPr>
          <p:cNvPr id="6" name="Объект 5"/>
          <p:cNvSpPr>
            <a:spLocks noGrp="1"/>
          </p:cNvSpPr>
          <p:nvPr>
            <p:ph idx="1"/>
          </p:nvPr>
        </p:nvSpPr>
        <p:spPr/>
        <p:txBody>
          <a:bodyPr>
            <a:normAutofit fontScale="77500" lnSpcReduction="20000"/>
          </a:bodyPr>
          <a:lstStyle/>
          <a:p>
            <a:r>
              <a:rPr lang="en-US" dirty="0"/>
              <a:t>Wombats are </a:t>
            </a:r>
            <a:r>
              <a:rPr lang="en-US" dirty="0">
                <a:solidFill>
                  <a:srgbClr val="FF0000"/>
                </a:solidFill>
              </a:rPr>
              <a:t>exotic </a:t>
            </a:r>
            <a:r>
              <a:rPr lang="en-US" dirty="0"/>
              <a:t>animals that only live in Australia. They have become </a:t>
            </a:r>
            <a:r>
              <a:rPr lang="en-US" dirty="0">
                <a:solidFill>
                  <a:srgbClr val="FF0000"/>
                </a:solidFill>
              </a:rPr>
              <a:t>an unofficial symbol </a:t>
            </a:r>
            <a:r>
              <a:rPr lang="en-US" dirty="0"/>
              <a:t>of the country. In 1974 a wombat </a:t>
            </a:r>
            <a:r>
              <a:rPr lang="en-US" dirty="0">
                <a:solidFill>
                  <a:srgbClr val="FF0000"/>
                </a:solidFill>
              </a:rPr>
              <a:t>appeared</a:t>
            </a:r>
            <a:r>
              <a:rPr lang="en-US" dirty="0"/>
              <a:t> on an Australian stamp for the first time. Since then it has been </a:t>
            </a:r>
            <a:r>
              <a:rPr lang="en-US" dirty="0">
                <a:solidFill>
                  <a:srgbClr val="FF0000"/>
                </a:solidFill>
              </a:rPr>
              <a:t>regularly</a:t>
            </a:r>
            <a:r>
              <a:rPr lang="en-US" dirty="0"/>
              <a:t> used on different Australian </a:t>
            </a:r>
            <a:r>
              <a:rPr lang="en-US" dirty="0">
                <a:solidFill>
                  <a:srgbClr val="FF0000"/>
                </a:solidFill>
              </a:rPr>
              <a:t>stamps</a:t>
            </a:r>
            <a:r>
              <a:rPr lang="en-US" dirty="0"/>
              <a:t> and coins. Wombats look like little </a:t>
            </a:r>
            <a:r>
              <a:rPr lang="en-US" dirty="0">
                <a:solidFill>
                  <a:srgbClr val="FF0000"/>
                </a:solidFill>
              </a:rPr>
              <a:t>bears</a:t>
            </a:r>
            <a:r>
              <a:rPr lang="en-US" dirty="0"/>
              <a:t> and prefer grass to meat. They also love eating berries, plant roots and </a:t>
            </a:r>
            <a:r>
              <a:rPr lang="en-US" dirty="0">
                <a:solidFill>
                  <a:srgbClr val="FF0000"/>
                </a:solidFill>
              </a:rPr>
              <a:t>mushrooms</a:t>
            </a:r>
            <a:r>
              <a:rPr lang="en-US" dirty="0"/>
              <a:t>. Like camels, wombats drink little water because there is </a:t>
            </a:r>
            <a:r>
              <a:rPr lang="en-US" dirty="0">
                <a:solidFill>
                  <a:srgbClr val="FF0000"/>
                </a:solidFill>
              </a:rPr>
              <a:t>enough </a:t>
            </a:r>
            <a:r>
              <a:rPr lang="en-US" dirty="0"/>
              <a:t>water in fresh grass. Wombats spend most of their life in holes under the ground. With their strong arms and long nails they are able to dig very long and complex tunnels. </a:t>
            </a:r>
            <a:r>
              <a:rPr lang="en-US" dirty="0">
                <a:solidFill>
                  <a:srgbClr val="FF0000"/>
                </a:solidFill>
              </a:rPr>
              <a:t>Fortunately, </a:t>
            </a:r>
            <a:r>
              <a:rPr lang="en-US" dirty="0"/>
              <a:t>wombats have few enemies in the animal world. Most wombats live around </a:t>
            </a:r>
            <a:r>
              <a:rPr lang="en-US" dirty="0">
                <a:solidFill>
                  <a:srgbClr val="FF0000"/>
                </a:solidFill>
              </a:rPr>
              <a:t>15 years</a:t>
            </a:r>
            <a:r>
              <a:rPr lang="en-US" dirty="0"/>
              <a:t>.</a:t>
            </a:r>
            <a:endParaRPr lang="ru-RU" dirty="0"/>
          </a:p>
          <a:p>
            <a:endParaRPr lang="ru-RU" dirty="0"/>
          </a:p>
        </p:txBody>
      </p:sp>
    </p:spTree>
    <p:extLst>
      <p:ext uri="{BB962C8B-B14F-4D97-AF65-F5344CB8AC3E}">
        <p14:creationId xmlns:p14="http://schemas.microsoft.com/office/powerpoint/2010/main" val="1598265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сканы говорение\сканирование000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576" y="980728"/>
            <a:ext cx="7344816" cy="5256584"/>
          </a:xfrm>
          <a:noFill/>
        </p:spPr>
      </p:pic>
    </p:spTree>
    <p:extLst>
      <p:ext uri="{BB962C8B-B14F-4D97-AF65-F5344CB8AC3E}">
        <p14:creationId xmlns:p14="http://schemas.microsoft.com/office/powerpoint/2010/main" val="195795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сканы говорение\сканирование000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576" y="1340768"/>
            <a:ext cx="6984776" cy="4752528"/>
          </a:xfrm>
          <a:noFill/>
        </p:spPr>
      </p:pic>
    </p:spTree>
    <p:extLst>
      <p:ext uri="{BB962C8B-B14F-4D97-AF65-F5344CB8AC3E}">
        <p14:creationId xmlns:p14="http://schemas.microsoft.com/office/powerpoint/2010/main" val="284840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Chunks</a:t>
            </a:r>
            <a:endParaRPr lang="ru-RU" dirty="0"/>
          </a:p>
        </p:txBody>
      </p:sp>
      <p:pic>
        <p:nvPicPr>
          <p:cNvPr id="4" name="Picture 2" descr="F:\2014-11 (ноя)\сканирование000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552" y="1484784"/>
            <a:ext cx="7488832" cy="4680520"/>
          </a:xfrm>
          <a:noFill/>
        </p:spPr>
      </p:pic>
    </p:spTree>
    <p:extLst>
      <p:ext uri="{BB962C8B-B14F-4D97-AF65-F5344CB8AC3E}">
        <p14:creationId xmlns:p14="http://schemas.microsoft.com/office/powerpoint/2010/main" val="2727143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lnSpcReduction="10000"/>
          </a:bodyPr>
          <a:lstStyle/>
          <a:p>
            <a:r>
              <a:rPr lang="en-US" dirty="0"/>
              <a:t>Once upon a time</a:t>
            </a:r>
          </a:p>
          <a:p>
            <a:r>
              <a:rPr lang="en-US" dirty="0"/>
              <a:t>Where- in Spain</a:t>
            </a:r>
          </a:p>
          <a:p>
            <a:r>
              <a:rPr lang="en-US" dirty="0"/>
              <a:t>When- in August</a:t>
            </a:r>
          </a:p>
          <a:p>
            <a:r>
              <a:rPr lang="en-US" dirty="0"/>
              <a:t>What- La Tomatina</a:t>
            </a:r>
          </a:p>
          <a:p>
            <a:r>
              <a:rPr lang="en-US" dirty="0"/>
              <a:t>Oh, yes- La Tomatina, La Tomatina</a:t>
            </a:r>
          </a:p>
          <a:p>
            <a:r>
              <a:rPr lang="en-US" dirty="0"/>
              <a:t>How many people- 30.000</a:t>
            </a:r>
          </a:p>
          <a:p>
            <a:r>
              <a:rPr lang="en-US" dirty="0"/>
              <a:t>How many kilos of tomatoes- 100.000</a:t>
            </a:r>
          </a:p>
          <a:p>
            <a:r>
              <a:rPr lang="en-US" dirty="0"/>
              <a:t>Oh, yes-30.000 and 100.000 of tomatoes</a:t>
            </a:r>
            <a:endParaRPr lang="ru-RU" dirty="0"/>
          </a:p>
          <a:p>
            <a:endParaRPr lang="ru-RU" dirty="0"/>
          </a:p>
        </p:txBody>
      </p:sp>
    </p:spTree>
    <p:extLst>
      <p:ext uri="{BB962C8B-B14F-4D97-AF65-F5344CB8AC3E}">
        <p14:creationId xmlns:p14="http://schemas.microsoft.com/office/powerpoint/2010/main" val="1994249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588680"/>
          </a:xfrm>
        </p:spPr>
        <p:txBody>
          <a:bodyPr>
            <a:normAutofit fontScale="90000"/>
          </a:bodyPr>
          <a:lstStyle/>
          <a:p>
            <a:r>
              <a:rPr lang="ru-RU" dirty="0" smtClean="0"/>
              <a:t>Задание 2</a:t>
            </a:r>
            <a:endParaRPr lang="ru-RU" dirty="0"/>
          </a:p>
        </p:txBody>
      </p:sp>
      <p:sp>
        <p:nvSpPr>
          <p:cNvPr id="3" name="Объект 2"/>
          <p:cNvSpPr>
            <a:spLocks noGrp="1"/>
          </p:cNvSpPr>
          <p:nvPr>
            <p:ph idx="1"/>
          </p:nvPr>
        </p:nvSpPr>
        <p:spPr/>
        <p:txBody>
          <a:bodyPr>
            <a:normAutofit fontScale="92500"/>
          </a:bodyPr>
          <a:lstStyle/>
          <a:p>
            <a:pPr marL="0" indent="0">
              <a:buNone/>
            </a:pPr>
            <a:r>
              <a:rPr lang="ru-RU" dirty="0"/>
              <a:t>В задании 2 предлагается принять участие в условном </a:t>
            </a:r>
            <a:r>
              <a:rPr lang="ru-RU" dirty="0" smtClean="0"/>
              <a:t>диалоге-расспросе</a:t>
            </a:r>
            <a:r>
              <a:rPr lang="ru-RU" dirty="0"/>
              <a:t>: ответить на шесть услышанных в аудиозаписи вопросов телефонного опроса</a:t>
            </a:r>
            <a:r>
              <a:rPr lang="ru-RU" dirty="0" smtClean="0"/>
              <a:t>.</a:t>
            </a:r>
          </a:p>
          <a:p>
            <a:pPr marL="0" indent="0">
              <a:buNone/>
            </a:pPr>
            <a:r>
              <a:rPr lang="ru-RU" dirty="0" smtClean="0"/>
              <a:t>Тематика – семья, школа, друзья, ЗОЖ, ИЯ, ООС, профессия и др.</a:t>
            </a:r>
            <a:endParaRPr lang="ru-RU" dirty="0"/>
          </a:p>
          <a:p>
            <a:pPr marL="0" indent="0">
              <a:buNone/>
            </a:pPr>
            <a:r>
              <a:rPr lang="ru-RU" dirty="0" smtClean="0"/>
              <a:t>Время ответа на 1 вопрос – 40 секунд.</a:t>
            </a:r>
            <a:endParaRPr lang="ru-RU" dirty="0"/>
          </a:p>
          <a:p>
            <a:pPr marL="0" indent="0">
              <a:buNone/>
            </a:pPr>
            <a:r>
              <a:rPr lang="ru-RU" dirty="0"/>
              <a:t>Максимальный балл – </a:t>
            </a:r>
            <a:r>
              <a:rPr lang="ru-RU" dirty="0" smtClean="0"/>
              <a:t>6 баллов, </a:t>
            </a:r>
            <a:r>
              <a:rPr lang="ru-RU" dirty="0"/>
              <a:t>минимальный балл – 0 </a:t>
            </a:r>
            <a:r>
              <a:rPr lang="ru-RU" dirty="0" smtClean="0"/>
              <a:t>баллов (за каждый ответ 1 или 0).</a:t>
            </a:r>
            <a:endParaRPr lang="ru-RU" dirty="0"/>
          </a:p>
          <a:p>
            <a:pPr marL="0" indent="0">
              <a:buNone/>
            </a:pPr>
            <a:endParaRPr lang="ru-RU" dirty="0"/>
          </a:p>
        </p:txBody>
      </p:sp>
    </p:spTree>
    <p:extLst>
      <p:ext uri="{BB962C8B-B14F-4D97-AF65-F5344CB8AC3E}">
        <p14:creationId xmlns:p14="http://schemas.microsoft.com/office/powerpoint/2010/main" val="1196733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675725"/>
            <a:ext cx="7234966" cy="88980"/>
          </a:xfrm>
        </p:spPr>
        <p:txBody>
          <a:bodyPr>
            <a:normAutofit fontScale="90000"/>
          </a:bodyPr>
          <a:lstStyle/>
          <a:p>
            <a:endParaRPr lang="ru-RU"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287868" y="980729"/>
            <a:ext cx="6236460" cy="5441122"/>
          </a:xfrm>
        </p:spPr>
      </p:pic>
    </p:spTree>
    <p:extLst>
      <p:ext uri="{BB962C8B-B14F-4D97-AF65-F5344CB8AC3E}">
        <p14:creationId xmlns:p14="http://schemas.microsoft.com/office/powerpoint/2010/main" val="3431771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Оценивание задания 2</a:t>
            </a:r>
            <a:endParaRPr lang="ru-RU"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67544" y="1538308"/>
            <a:ext cx="8276119" cy="4626995"/>
          </a:xfrm>
          <a:noFill/>
        </p:spPr>
      </p:pic>
    </p:spTree>
    <p:extLst>
      <p:ext uri="{BB962C8B-B14F-4D97-AF65-F5344CB8AC3E}">
        <p14:creationId xmlns:p14="http://schemas.microsoft.com/office/powerpoint/2010/main" val="1706026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588680"/>
          </a:xfrm>
        </p:spPr>
        <p:txBody>
          <a:bodyPr>
            <a:normAutofit fontScale="90000"/>
          </a:bodyPr>
          <a:lstStyle/>
          <a:p>
            <a:r>
              <a:rPr lang="ru-RU" dirty="0" smtClean="0"/>
              <a:t>Важно</a:t>
            </a:r>
            <a:endParaRPr lang="ru-RU" dirty="0"/>
          </a:p>
        </p:txBody>
      </p:sp>
      <p:sp>
        <p:nvSpPr>
          <p:cNvPr id="3" name="Объект 2"/>
          <p:cNvSpPr>
            <a:spLocks noGrp="1"/>
          </p:cNvSpPr>
          <p:nvPr>
            <p:ph idx="1"/>
          </p:nvPr>
        </p:nvSpPr>
        <p:spPr/>
        <p:txBody>
          <a:bodyPr>
            <a:normAutofit fontScale="77500" lnSpcReduction="20000"/>
          </a:bodyPr>
          <a:lstStyle/>
          <a:p>
            <a:r>
              <a:rPr lang="ru-RU" dirty="0" smtClean="0"/>
              <a:t>ПОЛНЫЙ ответ на ЗАДАННЫЙ вопрос</a:t>
            </a:r>
            <a:r>
              <a:rPr lang="en-US" dirty="0" smtClean="0"/>
              <a:t> </a:t>
            </a:r>
            <a:r>
              <a:rPr lang="ru-RU" dirty="0" smtClean="0"/>
              <a:t>в виде ПРЕДЛОЖЕНИЯ (нескольких предложений), а не слова/словосочетания</a:t>
            </a:r>
          </a:p>
          <a:p>
            <a:r>
              <a:rPr lang="ru-RU" dirty="0" smtClean="0"/>
              <a:t>Не нужны длинные ответы из нескольких развёрнутых предложений</a:t>
            </a:r>
          </a:p>
          <a:p>
            <a:r>
              <a:rPr lang="ru-RU" dirty="0" smtClean="0"/>
              <a:t>Вопросы обычно в </a:t>
            </a:r>
            <a:r>
              <a:rPr lang="en-US" dirty="0" smtClean="0"/>
              <a:t>Present Simple, </a:t>
            </a:r>
            <a:r>
              <a:rPr lang="ru-RU" dirty="0" smtClean="0"/>
              <a:t>может быть в </a:t>
            </a:r>
            <a:r>
              <a:rPr lang="en-US" dirty="0" smtClean="0"/>
              <a:t>Conditional </a:t>
            </a:r>
            <a:endParaRPr lang="ru-RU" dirty="0" smtClean="0"/>
          </a:p>
          <a:p>
            <a:r>
              <a:rPr lang="ru-RU" dirty="0" smtClean="0"/>
              <a:t>Если фонетические, лексические и грамматические ошибки в ответе не затрудняют понимания, это 1 балл.</a:t>
            </a:r>
          </a:p>
          <a:p>
            <a:r>
              <a:rPr lang="en-US" dirty="0" smtClean="0"/>
              <a:t>I don’t know – 0 </a:t>
            </a:r>
            <a:r>
              <a:rPr lang="ru-RU" dirty="0" smtClean="0"/>
              <a:t>баллов!!!</a:t>
            </a:r>
          </a:p>
          <a:p>
            <a:r>
              <a:rPr lang="ru-RU" dirty="0"/>
              <a:t>Вопрос из двух </a:t>
            </a:r>
            <a:r>
              <a:rPr lang="ru-RU" dirty="0" smtClean="0"/>
              <a:t>частей:</a:t>
            </a:r>
          </a:p>
          <a:p>
            <a:pPr marL="0" indent="0">
              <a:buNone/>
            </a:pPr>
            <a:r>
              <a:rPr lang="en-US" dirty="0" smtClean="0"/>
              <a:t> </a:t>
            </a:r>
            <a:r>
              <a:rPr lang="ru-RU" dirty="0"/>
              <a:t>ОБЯЗАТЕЛЬНО обе части </a:t>
            </a:r>
          </a:p>
        </p:txBody>
      </p:sp>
    </p:spTree>
    <p:extLst>
      <p:ext uri="{BB962C8B-B14F-4D97-AF65-F5344CB8AC3E}">
        <p14:creationId xmlns:p14="http://schemas.microsoft.com/office/powerpoint/2010/main" val="4228294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a:t>Кодификатор элементов содержания и требований к уровню подготовки обучающихся</a:t>
            </a:r>
          </a:p>
        </p:txBody>
      </p:sp>
      <p:sp>
        <p:nvSpPr>
          <p:cNvPr id="3" name="Объект 2"/>
          <p:cNvSpPr>
            <a:spLocks noGrp="1"/>
          </p:cNvSpPr>
          <p:nvPr>
            <p:ph idx="1"/>
          </p:nvPr>
        </p:nvSpPr>
        <p:spPr/>
        <p:txBody>
          <a:bodyPr>
            <a:noAutofit/>
          </a:bodyPr>
          <a:lstStyle/>
          <a:p>
            <a:r>
              <a:rPr lang="ru-RU" sz="2400" dirty="0" smtClean="0"/>
              <a:t>Кодификатор </a:t>
            </a:r>
            <a:r>
              <a:rPr lang="ru-RU" sz="2400" dirty="0"/>
              <a:t>- один из документов, определяющих структуру и содержание КИМ текущего года</a:t>
            </a:r>
          </a:p>
          <a:p>
            <a:endParaRPr lang="ru-RU" sz="2400" dirty="0"/>
          </a:p>
          <a:p>
            <a:r>
              <a:rPr lang="ru-RU" sz="2400" dirty="0"/>
              <a:t>Состоит из 2-х частей: </a:t>
            </a:r>
          </a:p>
          <a:p>
            <a:r>
              <a:rPr lang="ru-RU" sz="2400" dirty="0"/>
              <a:t>Раздел 1. Элементы содержания, проверяемые на экзамене</a:t>
            </a:r>
          </a:p>
          <a:p>
            <a:r>
              <a:rPr lang="ru-RU" sz="2400" dirty="0"/>
              <a:t>Предметное содержание речи (16 тем)</a:t>
            </a:r>
          </a:p>
          <a:p>
            <a:endParaRPr lang="ru-RU" sz="2400" dirty="0"/>
          </a:p>
          <a:p>
            <a:r>
              <a:rPr lang="ru-RU" sz="2400" dirty="0"/>
              <a:t>Раздел 2. Перечень требований к уровню подготовки (УМЕТЬ, ВЛАДЕТЬ НАВЫКАМИ, ЗНАТЬ/ПОНИМАТЬ)</a:t>
            </a:r>
          </a:p>
          <a:p>
            <a:endParaRPr lang="ru-RU" sz="2400" dirty="0"/>
          </a:p>
        </p:txBody>
      </p:sp>
    </p:spTree>
    <p:extLst>
      <p:ext uri="{BB962C8B-B14F-4D97-AF65-F5344CB8AC3E}">
        <p14:creationId xmlns:p14="http://schemas.microsoft.com/office/powerpoint/2010/main" val="1998410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Типичные ошибки</a:t>
            </a:r>
            <a:endParaRPr lang="ru-RU" dirty="0"/>
          </a:p>
        </p:txBody>
      </p:sp>
      <p:sp>
        <p:nvSpPr>
          <p:cNvPr id="3" name="Объект 2"/>
          <p:cNvSpPr>
            <a:spLocks noGrp="1"/>
          </p:cNvSpPr>
          <p:nvPr>
            <p:ph idx="1"/>
          </p:nvPr>
        </p:nvSpPr>
        <p:spPr/>
        <p:txBody>
          <a:bodyPr>
            <a:normAutofit lnSpcReduction="10000"/>
          </a:bodyPr>
          <a:lstStyle/>
          <a:p>
            <a:pPr>
              <a:buFont typeface="Arial" pitchFamily="34" charset="0"/>
              <a:buChar char="•"/>
              <a:defRPr/>
            </a:pPr>
            <a:r>
              <a:rPr lang="ru-RU" dirty="0"/>
              <a:t>Учащиеся отвечают заученным</a:t>
            </a:r>
            <a:r>
              <a:rPr lang="en-US" dirty="0"/>
              <a:t>”</a:t>
            </a:r>
            <a:r>
              <a:rPr lang="ru-RU" dirty="0"/>
              <a:t> </a:t>
            </a:r>
            <a:r>
              <a:rPr lang="ru-RU" dirty="0" err="1"/>
              <a:t>топиком</a:t>
            </a:r>
            <a:r>
              <a:rPr lang="en-US" dirty="0"/>
              <a:t>”</a:t>
            </a:r>
            <a:r>
              <a:rPr lang="ru-RU" dirty="0"/>
              <a:t>, а не дают четкого ответа на вопрос</a:t>
            </a:r>
          </a:p>
          <a:p>
            <a:pPr>
              <a:buFont typeface="Arial" pitchFamily="34" charset="0"/>
              <a:buChar char="•"/>
              <a:defRPr/>
            </a:pPr>
            <a:r>
              <a:rPr lang="ru-RU" dirty="0"/>
              <a:t>Есть  ограничение по времени, во время ответов включать секундомер. </a:t>
            </a:r>
          </a:p>
          <a:p>
            <a:pPr>
              <a:buFont typeface="Arial" pitchFamily="34" charset="0"/>
              <a:buChar char="•"/>
              <a:defRPr/>
            </a:pPr>
            <a:r>
              <a:rPr lang="ru-RU" dirty="0"/>
              <a:t> Учащиеся, если они уже ответили на вопрос, а время еще осталось, то не стоит стараться придумать какое-то дополнение к ответу, а надо дождаться следующего вопроса.</a:t>
            </a:r>
          </a:p>
        </p:txBody>
      </p:sp>
    </p:spTree>
    <p:extLst>
      <p:ext uri="{BB962C8B-B14F-4D97-AF65-F5344CB8AC3E}">
        <p14:creationId xmlns:p14="http://schemas.microsoft.com/office/powerpoint/2010/main" val="840915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Что нужно для подготовки</a:t>
            </a:r>
            <a:endParaRPr lang="ru-RU" dirty="0"/>
          </a:p>
        </p:txBody>
      </p:sp>
      <p:sp>
        <p:nvSpPr>
          <p:cNvPr id="3" name="Объект 2"/>
          <p:cNvSpPr>
            <a:spLocks noGrp="1"/>
          </p:cNvSpPr>
          <p:nvPr>
            <p:ph idx="1"/>
          </p:nvPr>
        </p:nvSpPr>
        <p:spPr/>
        <p:txBody>
          <a:bodyPr>
            <a:normAutofit/>
          </a:bodyPr>
          <a:lstStyle/>
          <a:p>
            <a:pPr>
              <a:defRPr/>
            </a:pPr>
            <a:r>
              <a:rPr lang="ru-RU" altLang="ru-RU" sz="2400" dirty="0">
                <a:cs typeface="Times New Roman" pitchFamily="18" charset="0"/>
              </a:rPr>
              <a:t>Уметь отвечать на  вопросы разных типов</a:t>
            </a:r>
          </a:p>
          <a:p>
            <a:pPr>
              <a:defRPr/>
            </a:pPr>
            <a:r>
              <a:rPr lang="ru-RU" altLang="ru-RU" sz="2400" dirty="0">
                <a:cs typeface="Times New Roman" pitchFamily="18" charset="0"/>
              </a:rPr>
              <a:t>Логично, последовательно и четко отвечать на поставленные вопросы</a:t>
            </a:r>
          </a:p>
          <a:p>
            <a:pPr>
              <a:defRPr/>
            </a:pPr>
            <a:r>
              <a:rPr lang="ru-RU" altLang="ru-RU" sz="2400" dirty="0">
                <a:cs typeface="Times New Roman" pitchFamily="18" charset="0"/>
              </a:rPr>
              <a:t>Использовать разнообразные реплики в процессе общения</a:t>
            </a:r>
          </a:p>
          <a:p>
            <a:pPr>
              <a:defRPr/>
            </a:pPr>
            <a:r>
              <a:rPr lang="ru-RU" altLang="ru-RU" sz="2400" dirty="0">
                <a:cs typeface="Times New Roman" pitchFamily="18" charset="0"/>
              </a:rPr>
              <a:t>Проявлять заинтересованность, внимание и активное участие в разговоре. Употреблять речевые клише и разнообразные вводные структуры</a:t>
            </a:r>
          </a:p>
          <a:p>
            <a:pPr>
              <a:defRPr/>
            </a:pPr>
            <a:r>
              <a:rPr lang="ru-RU" altLang="ru-RU" sz="2400" dirty="0">
                <a:cs typeface="Times New Roman" pitchFamily="18" charset="0"/>
              </a:rPr>
              <a:t>Понимать и уметь пользоваться этикетными фразами страны изучаемого языка</a:t>
            </a:r>
          </a:p>
          <a:p>
            <a:pPr>
              <a:defRPr/>
            </a:pPr>
            <a:r>
              <a:rPr lang="ru-RU" altLang="ru-RU" sz="2400" dirty="0">
                <a:cs typeface="Times New Roman" pitchFamily="18" charset="0"/>
              </a:rPr>
              <a:t>Давать полный ответ на вопрос</a:t>
            </a:r>
          </a:p>
          <a:p>
            <a:endParaRPr lang="ru-RU" dirty="0"/>
          </a:p>
        </p:txBody>
      </p:sp>
    </p:spTree>
    <p:extLst>
      <p:ext uri="{BB962C8B-B14F-4D97-AF65-F5344CB8AC3E}">
        <p14:creationId xmlns:p14="http://schemas.microsoft.com/office/powerpoint/2010/main" val="893319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588680"/>
          </a:xfrm>
        </p:spPr>
        <p:txBody>
          <a:bodyPr>
            <a:normAutofit fontScale="90000"/>
          </a:bodyPr>
          <a:lstStyle/>
          <a:p>
            <a:r>
              <a:rPr lang="ru-RU" dirty="0" smtClean="0"/>
              <a:t>Задание 3</a:t>
            </a:r>
            <a:endParaRPr lang="ru-RU" dirty="0"/>
          </a:p>
        </p:txBody>
      </p:sp>
      <p:sp>
        <p:nvSpPr>
          <p:cNvPr id="3" name="Объект 2"/>
          <p:cNvSpPr>
            <a:spLocks noGrp="1"/>
          </p:cNvSpPr>
          <p:nvPr>
            <p:ph idx="1"/>
          </p:nvPr>
        </p:nvSpPr>
        <p:spPr>
          <a:xfrm>
            <a:off x="611560" y="1412777"/>
            <a:ext cx="7704855" cy="4752528"/>
          </a:xfrm>
        </p:spPr>
        <p:txBody>
          <a:bodyPr>
            <a:normAutofit/>
          </a:bodyPr>
          <a:lstStyle/>
          <a:p>
            <a:pPr marL="0" indent="0">
              <a:buNone/>
            </a:pPr>
            <a:r>
              <a:rPr lang="ru-RU" sz="2000" dirty="0"/>
              <a:t>В задании 3 необходимо построить связное </a:t>
            </a:r>
            <a:r>
              <a:rPr lang="ru-RU" sz="2000" dirty="0" smtClean="0"/>
              <a:t>монологическое высказывание </a:t>
            </a:r>
            <a:r>
              <a:rPr lang="ru-RU" sz="2000" dirty="0"/>
              <a:t>на определённую тему с опорой на план. Время </a:t>
            </a:r>
            <a:r>
              <a:rPr lang="ru-RU" sz="2000" dirty="0" smtClean="0"/>
              <a:t>на  </a:t>
            </a:r>
            <a:r>
              <a:rPr lang="ru-RU" sz="2000" dirty="0"/>
              <a:t>подготовку – 1,5 минуты</a:t>
            </a:r>
            <a:r>
              <a:rPr lang="ru-RU" sz="2000" dirty="0" smtClean="0"/>
              <a:t>.</a:t>
            </a:r>
          </a:p>
          <a:p>
            <a:pPr marL="0" indent="0">
              <a:buNone/>
            </a:pPr>
            <a:r>
              <a:rPr lang="ru-RU" sz="2000" dirty="0"/>
              <a:t>Тематика – семья, школа, друзья, ЗОЖ, ИЯ, ООС, профессия и др</a:t>
            </a:r>
            <a:r>
              <a:rPr lang="ru-RU" sz="2000" dirty="0" smtClean="0"/>
              <a:t>. </a:t>
            </a:r>
            <a:endParaRPr lang="ru-RU" sz="2000" dirty="0"/>
          </a:p>
          <a:p>
            <a:pPr marL="0" indent="0">
              <a:buNone/>
            </a:pPr>
            <a:r>
              <a:rPr lang="ru-RU" sz="2000" dirty="0" smtClean="0"/>
              <a:t>Время выполнения задания </a:t>
            </a:r>
            <a:r>
              <a:rPr lang="ru-RU" sz="2000" dirty="0"/>
              <a:t>– </a:t>
            </a:r>
            <a:r>
              <a:rPr lang="ru-RU" sz="2000" dirty="0" smtClean="0"/>
              <a:t>2 минуты.</a:t>
            </a:r>
          </a:p>
          <a:p>
            <a:pPr marL="0" indent="0">
              <a:buNone/>
            </a:pPr>
            <a:r>
              <a:rPr lang="ru-RU" sz="2000" dirty="0"/>
              <a:t>Объём высказывания: 10–12 фраз</a:t>
            </a:r>
          </a:p>
          <a:p>
            <a:pPr marL="0" indent="0">
              <a:buNone/>
            </a:pPr>
            <a:r>
              <a:rPr lang="ru-RU" sz="2000" dirty="0" smtClean="0"/>
              <a:t>Максимальный </a:t>
            </a:r>
            <a:r>
              <a:rPr lang="ru-RU" sz="2000" dirty="0"/>
              <a:t>балл – </a:t>
            </a:r>
            <a:r>
              <a:rPr lang="ru-RU" sz="2000" dirty="0" smtClean="0"/>
              <a:t>7 </a:t>
            </a:r>
            <a:r>
              <a:rPr lang="ru-RU" sz="2000" dirty="0"/>
              <a:t>баллов, минимальный балл – 0 </a:t>
            </a:r>
            <a:r>
              <a:rPr lang="ru-RU" sz="2000" dirty="0" smtClean="0"/>
              <a:t>баллов.</a:t>
            </a:r>
            <a:endParaRPr lang="ru-RU" sz="2000" dirty="0"/>
          </a:p>
          <a:p>
            <a:pPr marL="0" indent="0">
              <a:buNone/>
            </a:pPr>
            <a:endParaRPr lang="ru-RU" dirty="0"/>
          </a:p>
          <a:p>
            <a:pPr marL="0" indent="0">
              <a:buNone/>
            </a:pPr>
            <a:endParaRPr lang="ru-RU" dirty="0"/>
          </a:p>
        </p:txBody>
      </p:sp>
    </p:spTree>
    <p:extLst>
      <p:ext uri="{BB962C8B-B14F-4D97-AF65-F5344CB8AC3E}">
        <p14:creationId xmlns:p14="http://schemas.microsoft.com/office/powerpoint/2010/main" val="1021637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588680"/>
          </a:xfrm>
        </p:spPr>
        <p:txBody>
          <a:bodyPr>
            <a:normAutofit fontScale="90000"/>
          </a:bodyPr>
          <a:lstStyle/>
          <a:p>
            <a:r>
              <a:rPr lang="ru-RU" dirty="0" smtClean="0"/>
              <a:t>Пример задания 3</a:t>
            </a:r>
            <a:endParaRPr lang="ru-RU" dirty="0"/>
          </a:p>
        </p:txBody>
      </p:sp>
      <p:sp>
        <p:nvSpPr>
          <p:cNvPr id="3" name="Объект 2"/>
          <p:cNvSpPr>
            <a:spLocks noGrp="1"/>
          </p:cNvSpPr>
          <p:nvPr>
            <p:ph idx="1"/>
          </p:nvPr>
        </p:nvSpPr>
        <p:spPr>
          <a:solidFill>
            <a:schemeClr val="bg2"/>
          </a:solidFill>
        </p:spPr>
        <p:txBody>
          <a:bodyPr>
            <a:noAutofit/>
          </a:bodyPr>
          <a:lstStyle/>
          <a:p>
            <a:pPr marL="0" indent="0" algn="just">
              <a:buNone/>
            </a:pPr>
            <a:r>
              <a:rPr lang="en-US" sz="2600" dirty="0"/>
              <a:t>Task 3. You are going to give a talk about reading books. You will have to start in 1.5 minutes and speak for not more than 2 minutes (10–12 sentences). Remember to say: </a:t>
            </a:r>
            <a:endParaRPr lang="ru-RU" sz="2600" dirty="0" smtClean="0"/>
          </a:p>
          <a:p>
            <a:pPr marL="0" indent="0" algn="just">
              <a:buNone/>
            </a:pPr>
            <a:r>
              <a:rPr lang="en-US" sz="2600" dirty="0" smtClean="0"/>
              <a:t>• </a:t>
            </a:r>
            <a:r>
              <a:rPr lang="en-US" sz="2600" dirty="0"/>
              <a:t>what kind of books modern teenagers enjoy reading; </a:t>
            </a:r>
            <a:endParaRPr lang="ru-RU" sz="2600" dirty="0" smtClean="0"/>
          </a:p>
          <a:p>
            <a:pPr marL="0" indent="0" algn="just">
              <a:buNone/>
            </a:pPr>
            <a:r>
              <a:rPr lang="en-US" sz="2600" dirty="0" smtClean="0"/>
              <a:t>• </a:t>
            </a:r>
            <a:r>
              <a:rPr lang="en-US" sz="2600" dirty="0"/>
              <a:t>whether libraries are necessary nowadays or not, and why; </a:t>
            </a:r>
            <a:endParaRPr lang="ru-RU" sz="2600" dirty="0" smtClean="0"/>
          </a:p>
          <a:p>
            <a:pPr marL="0" indent="0" algn="just">
              <a:buNone/>
            </a:pPr>
            <a:r>
              <a:rPr lang="en-US" sz="2600" dirty="0" smtClean="0"/>
              <a:t>• </a:t>
            </a:r>
            <a:r>
              <a:rPr lang="en-US" sz="2600" dirty="0"/>
              <a:t>what book you have read recently, and what it was about; </a:t>
            </a:r>
            <a:endParaRPr lang="ru-RU" sz="2600" dirty="0" smtClean="0"/>
          </a:p>
          <a:p>
            <a:pPr marL="0" indent="0" algn="just">
              <a:buNone/>
            </a:pPr>
            <a:r>
              <a:rPr lang="en-US" sz="2600" dirty="0" smtClean="0"/>
              <a:t>• </a:t>
            </a:r>
            <a:r>
              <a:rPr lang="en-US" sz="2600" dirty="0"/>
              <a:t>what your attitude to reading is. </a:t>
            </a:r>
            <a:endParaRPr lang="ru-RU" sz="2600" dirty="0" smtClean="0"/>
          </a:p>
          <a:p>
            <a:pPr marL="0" indent="0" algn="just">
              <a:buNone/>
            </a:pPr>
            <a:r>
              <a:rPr lang="en-US" sz="2600" dirty="0" smtClean="0"/>
              <a:t>You </a:t>
            </a:r>
            <a:r>
              <a:rPr lang="en-US" sz="2600" dirty="0"/>
              <a:t>have to talk continuously.</a:t>
            </a:r>
            <a:endParaRPr lang="ru-RU" sz="2600" dirty="0"/>
          </a:p>
        </p:txBody>
      </p:sp>
      <p:sp>
        <p:nvSpPr>
          <p:cNvPr id="4" name="Прямоугольник 3"/>
          <p:cNvSpPr/>
          <p:nvPr/>
        </p:nvSpPr>
        <p:spPr>
          <a:xfrm>
            <a:off x="457200" y="1556792"/>
            <a:ext cx="8219256" cy="42484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64996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826046"/>
            <a:ext cx="8229600" cy="1143000"/>
          </a:xfrm>
        </p:spPr>
        <p:txBody>
          <a:bodyPr>
            <a:noAutofit/>
          </a:bodyPr>
          <a:lstStyle/>
          <a:p>
            <a:pPr lvl="0"/>
            <a:r>
              <a:rPr lang="ru-RU" sz="3200" b="1" dirty="0" smtClean="0"/>
              <a:t>По </a:t>
            </a:r>
            <a:r>
              <a:rPr lang="ru-RU" sz="3200" b="1" dirty="0"/>
              <a:t>каким критериям оценивается задание 3 устной части? </a:t>
            </a:r>
            <a:br>
              <a:rPr lang="ru-RU" sz="3200" b="1" dirty="0"/>
            </a:br>
            <a:r>
              <a:rPr lang="ru-RU" sz="3200" dirty="0" smtClean="0"/>
              <a:t>(</a:t>
            </a:r>
            <a:r>
              <a:rPr lang="ru-RU" sz="3200" dirty="0"/>
              <a:t>максимум </a:t>
            </a:r>
            <a:r>
              <a:rPr lang="ru-RU" sz="3200" dirty="0">
                <a:cs typeface="Times New Roman" panose="02020603050405020304" pitchFamily="18" charset="0"/>
              </a:rPr>
              <a:t>7</a:t>
            </a:r>
            <a:r>
              <a:rPr lang="ru-RU" sz="3200" dirty="0"/>
              <a:t> баллов за весь раздел).</a:t>
            </a:r>
            <a:br>
              <a:rPr lang="ru-RU" sz="3200" dirty="0"/>
            </a:br>
            <a:r>
              <a:rPr lang="ru-RU" sz="3200" dirty="0" smtClean="0"/>
              <a:t/>
            </a:r>
            <a:br>
              <a:rPr lang="ru-RU" sz="3200" dirty="0" smtClean="0"/>
            </a:br>
            <a:r>
              <a:rPr lang="ru-RU" sz="3200" dirty="0" smtClean="0"/>
              <a:t>Решение коммуникативной задачи</a:t>
            </a:r>
            <a:endParaRPr lang="ru-RU" sz="3200" dirty="0"/>
          </a:p>
        </p:txBody>
      </p:sp>
      <p:sp>
        <p:nvSpPr>
          <p:cNvPr id="3" name="Объект 2"/>
          <p:cNvSpPr>
            <a:spLocks noGrp="1"/>
          </p:cNvSpPr>
          <p:nvPr>
            <p:ph idx="1"/>
          </p:nvPr>
        </p:nvSpPr>
        <p:spPr>
          <a:xfrm>
            <a:off x="603364" y="2669679"/>
            <a:ext cx="8229600" cy="4525963"/>
          </a:xfrm>
        </p:spPr>
        <p:txBody>
          <a:bodyPr>
            <a:normAutofit/>
          </a:bodyPr>
          <a:lstStyle/>
          <a:p>
            <a:pPr marL="0" indent="0">
              <a:buNone/>
            </a:pPr>
            <a:r>
              <a:rPr lang="ru-RU" b="1" i="1" dirty="0" smtClean="0"/>
              <a:t>3 балла</a:t>
            </a:r>
          </a:p>
          <a:p>
            <a:pPr marL="0" indent="0">
              <a:buNone/>
            </a:pPr>
            <a:r>
              <a:rPr lang="ru-RU" dirty="0" smtClean="0"/>
              <a:t> Задание выполнено полностью: </a:t>
            </a:r>
          </a:p>
          <a:p>
            <a:pPr marL="0" indent="0">
              <a:buNone/>
            </a:pPr>
            <a:r>
              <a:rPr lang="ru-RU" dirty="0" smtClean="0"/>
              <a:t>цель общения достигнута;</a:t>
            </a:r>
          </a:p>
          <a:p>
            <a:pPr marL="0" indent="0">
              <a:buNone/>
            </a:pPr>
            <a:r>
              <a:rPr lang="ru-RU" dirty="0" smtClean="0"/>
              <a:t>тема раскрыта в полном объёме (полно, точно и развернуто раскрыты все четыре аспекта, указанные в задании).</a:t>
            </a:r>
          </a:p>
          <a:p>
            <a:pPr marL="0" indent="0">
              <a:buNone/>
            </a:pPr>
            <a:r>
              <a:rPr lang="ru-RU" dirty="0" smtClean="0"/>
              <a:t> Объём высказывания: 10–12 фраз</a:t>
            </a:r>
            <a:endParaRPr lang="ru-RU" dirty="0"/>
          </a:p>
        </p:txBody>
      </p:sp>
    </p:spTree>
    <p:extLst>
      <p:ext uri="{BB962C8B-B14F-4D97-AF65-F5344CB8AC3E}">
        <p14:creationId xmlns:p14="http://schemas.microsoft.com/office/powerpoint/2010/main" val="4065681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Решение коммуникативной задачи</a:t>
            </a:r>
            <a:endParaRPr lang="ru-RU" dirty="0"/>
          </a:p>
        </p:txBody>
      </p:sp>
      <p:sp>
        <p:nvSpPr>
          <p:cNvPr id="3" name="Объект 2"/>
          <p:cNvSpPr>
            <a:spLocks noGrp="1"/>
          </p:cNvSpPr>
          <p:nvPr>
            <p:ph idx="1"/>
          </p:nvPr>
        </p:nvSpPr>
        <p:spPr/>
        <p:txBody>
          <a:bodyPr>
            <a:normAutofit/>
          </a:bodyPr>
          <a:lstStyle/>
          <a:p>
            <a:pPr marL="0" indent="0">
              <a:buNone/>
            </a:pPr>
            <a:r>
              <a:rPr lang="ru-RU" b="1" i="1" dirty="0" smtClean="0"/>
              <a:t>2 балла</a:t>
            </a:r>
          </a:p>
          <a:p>
            <a:pPr marL="0" indent="0">
              <a:buNone/>
            </a:pPr>
            <a:r>
              <a:rPr lang="ru-RU" dirty="0" smtClean="0"/>
              <a:t>Задание выполнено: цель общения достигнута; но тема раскрыта не в полном объёме (один аспект раскрыт не полностью).</a:t>
            </a:r>
          </a:p>
          <a:p>
            <a:pPr marL="0" indent="0">
              <a:buNone/>
            </a:pPr>
            <a:r>
              <a:rPr lang="ru-RU" dirty="0" smtClean="0"/>
              <a:t> Объём высказывания: 8-9 фраз</a:t>
            </a:r>
            <a:endParaRPr lang="ru-RU" dirty="0"/>
          </a:p>
        </p:txBody>
      </p:sp>
    </p:spTree>
    <p:extLst>
      <p:ext uri="{BB962C8B-B14F-4D97-AF65-F5344CB8AC3E}">
        <p14:creationId xmlns:p14="http://schemas.microsoft.com/office/powerpoint/2010/main" val="4029508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Решение коммуникативной задачи</a:t>
            </a:r>
            <a:endParaRPr lang="ru-RU" dirty="0"/>
          </a:p>
        </p:txBody>
      </p:sp>
      <p:sp>
        <p:nvSpPr>
          <p:cNvPr id="3" name="Объект 2"/>
          <p:cNvSpPr>
            <a:spLocks noGrp="1"/>
          </p:cNvSpPr>
          <p:nvPr>
            <p:ph idx="1"/>
          </p:nvPr>
        </p:nvSpPr>
        <p:spPr/>
        <p:txBody>
          <a:bodyPr>
            <a:normAutofit/>
          </a:bodyPr>
          <a:lstStyle/>
          <a:p>
            <a:pPr marL="0" indent="0">
              <a:buNone/>
            </a:pPr>
            <a:r>
              <a:rPr lang="ru-RU" b="1" i="1" dirty="0" smtClean="0"/>
              <a:t>1 балл</a:t>
            </a:r>
          </a:p>
          <a:p>
            <a:pPr marL="0" indent="0">
              <a:buNone/>
            </a:pPr>
            <a:r>
              <a:rPr lang="ru-RU" dirty="0" smtClean="0"/>
              <a:t>Задание выполнено частично: цель общения достигнута частично; тема раскрыта в ограниченном объёме (один-два аспекта не раскрыты, ИЛИ два аспекта раскрыты не в полном объёме, остальные аспекты раскрыты полно и точно).</a:t>
            </a:r>
          </a:p>
          <a:p>
            <a:pPr marL="0" indent="0">
              <a:buNone/>
            </a:pPr>
            <a:r>
              <a:rPr lang="ru-RU" dirty="0" smtClean="0"/>
              <a:t> Объём высказывания: 6-7 фраз</a:t>
            </a:r>
            <a:endParaRPr lang="ru-RU" dirty="0"/>
          </a:p>
        </p:txBody>
      </p:sp>
    </p:spTree>
    <p:extLst>
      <p:ext uri="{BB962C8B-B14F-4D97-AF65-F5344CB8AC3E}">
        <p14:creationId xmlns:p14="http://schemas.microsoft.com/office/powerpoint/2010/main" val="880899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Решение коммуникативной задачи</a:t>
            </a:r>
            <a:endParaRPr lang="ru-RU" dirty="0"/>
          </a:p>
        </p:txBody>
      </p:sp>
      <p:sp>
        <p:nvSpPr>
          <p:cNvPr id="3" name="Объект 2"/>
          <p:cNvSpPr>
            <a:spLocks noGrp="1"/>
          </p:cNvSpPr>
          <p:nvPr>
            <p:ph idx="1"/>
          </p:nvPr>
        </p:nvSpPr>
        <p:spPr/>
        <p:txBody>
          <a:bodyPr>
            <a:normAutofit/>
          </a:bodyPr>
          <a:lstStyle/>
          <a:p>
            <a:pPr marL="0" indent="0">
              <a:buNone/>
            </a:pPr>
            <a:r>
              <a:rPr lang="ru-RU" b="1" i="1" dirty="0" smtClean="0"/>
              <a:t>0 баллов</a:t>
            </a:r>
          </a:p>
          <a:p>
            <a:pPr marL="0" indent="0">
              <a:buNone/>
            </a:pPr>
            <a:r>
              <a:rPr lang="ru-RU" dirty="0" smtClean="0"/>
              <a:t>Задание не выполнено: цель общения не достигнута: три аспекта содержания не раскрыты.</a:t>
            </a:r>
          </a:p>
          <a:p>
            <a:pPr marL="0" indent="0">
              <a:buNone/>
            </a:pPr>
            <a:r>
              <a:rPr lang="ru-RU" dirty="0" smtClean="0"/>
              <a:t>  Объём высказывания: 5 и менее фраз</a:t>
            </a:r>
            <a:endParaRPr lang="ru-RU" dirty="0"/>
          </a:p>
        </p:txBody>
      </p:sp>
    </p:spTree>
    <p:extLst>
      <p:ext uri="{BB962C8B-B14F-4D97-AF65-F5344CB8AC3E}">
        <p14:creationId xmlns:p14="http://schemas.microsoft.com/office/powerpoint/2010/main" val="3326204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4400" dirty="0" smtClean="0"/>
              <a:t>При получении участником ОГЭ 0 баллов по критерию «Решение коммуникативной задачи» всё задание оценивается в 0 баллов.</a:t>
            </a:r>
            <a:endParaRPr lang="ru-RU" sz="4400" dirty="0"/>
          </a:p>
        </p:txBody>
      </p:sp>
    </p:spTree>
    <p:extLst>
      <p:ext uri="{BB962C8B-B14F-4D97-AF65-F5344CB8AC3E}">
        <p14:creationId xmlns:p14="http://schemas.microsoft.com/office/powerpoint/2010/main" val="1130926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Организация высказывания</a:t>
            </a:r>
            <a:endParaRPr lang="ru-RU" dirty="0"/>
          </a:p>
        </p:txBody>
      </p:sp>
      <p:sp>
        <p:nvSpPr>
          <p:cNvPr id="3" name="Объект 2"/>
          <p:cNvSpPr>
            <a:spLocks noGrp="1"/>
          </p:cNvSpPr>
          <p:nvPr>
            <p:ph idx="1"/>
          </p:nvPr>
        </p:nvSpPr>
        <p:spPr/>
        <p:txBody>
          <a:bodyPr>
            <a:normAutofit/>
          </a:bodyPr>
          <a:lstStyle/>
          <a:p>
            <a:pPr marL="0" indent="0">
              <a:buNone/>
            </a:pPr>
            <a:r>
              <a:rPr lang="ru-RU" b="1" i="1" dirty="0" smtClean="0"/>
              <a:t>2 балла</a:t>
            </a:r>
          </a:p>
          <a:p>
            <a:pPr marL="0" indent="0">
              <a:buNone/>
            </a:pPr>
            <a:r>
              <a:rPr lang="ru-RU" dirty="0" smtClean="0"/>
              <a:t>Высказывание</a:t>
            </a:r>
            <a:r>
              <a:rPr lang="ru-RU" dirty="0"/>
              <a:t> </a:t>
            </a:r>
            <a:r>
              <a:rPr lang="ru-RU" dirty="0" smtClean="0"/>
              <a:t>логично и имеет завершённый характер; имеются вступительная и заключительная фразы, соответствующие теме.</a:t>
            </a:r>
          </a:p>
          <a:p>
            <a:pPr marL="0" indent="0">
              <a:buNone/>
            </a:pPr>
            <a:r>
              <a:rPr lang="ru-RU" dirty="0" smtClean="0"/>
              <a:t> Средства логической связи используются</a:t>
            </a:r>
          </a:p>
          <a:p>
            <a:pPr marL="0" indent="0">
              <a:buNone/>
            </a:pPr>
            <a:r>
              <a:rPr lang="ru-RU" dirty="0" smtClean="0"/>
              <a:t>правильно</a:t>
            </a:r>
            <a:endParaRPr lang="ru-RU" dirty="0"/>
          </a:p>
        </p:txBody>
      </p:sp>
    </p:spTree>
    <p:extLst>
      <p:ext uri="{BB962C8B-B14F-4D97-AF65-F5344CB8AC3E}">
        <p14:creationId xmlns:p14="http://schemas.microsoft.com/office/powerpoint/2010/main" val="4171185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1622"/>
            <a:ext cx="8435280" cy="1143000"/>
          </a:xfrm>
        </p:spPr>
        <p:txBody>
          <a:bodyPr>
            <a:noAutofit/>
          </a:bodyPr>
          <a:lstStyle/>
          <a:p>
            <a:r>
              <a:rPr lang="ru-RU" sz="3200" b="1" dirty="0"/>
              <a:t>Кодификатор (Предметное содержание речи)</a:t>
            </a:r>
          </a:p>
        </p:txBody>
      </p:sp>
      <p:sp>
        <p:nvSpPr>
          <p:cNvPr id="3" name="Объект 2"/>
          <p:cNvSpPr>
            <a:spLocks noGrp="1"/>
          </p:cNvSpPr>
          <p:nvPr>
            <p:ph idx="1"/>
          </p:nvPr>
        </p:nvSpPr>
        <p:spPr>
          <a:xfrm>
            <a:off x="467544" y="980728"/>
            <a:ext cx="8496944" cy="4525963"/>
          </a:xfrm>
        </p:spPr>
        <p:txBody>
          <a:bodyPr>
            <a:noAutofit/>
          </a:bodyPr>
          <a:lstStyle/>
          <a:p>
            <a:pPr marL="0" indent="0">
              <a:buNone/>
            </a:pPr>
            <a:r>
              <a:rPr lang="ru-RU" sz="1600" dirty="0"/>
              <a:t>А. (Межличностные) взаимоотношения в семье</a:t>
            </a:r>
          </a:p>
          <a:p>
            <a:pPr marL="0" indent="0">
              <a:buNone/>
            </a:pPr>
            <a:r>
              <a:rPr lang="ru-RU" sz="1600" dirty="0"/>
              <a:t>Б. (Межличностные) взаимоотношения с друзьями и в школе</a:t>
            </a:r>
          </a:p>
          <a:p>
            <a:pPr marL="0" indent="0">
              <a:buNone/>
            </a:pPr>
            <a:r>
              <a:rPr lang="ru-RU" sz="1600" dirty="0"/>
              <a:t>В. Внешность и характеристики человека</a:t>
            </a:r>
          </a:p>
          <a:p>
            <a:pPr marL="0" indent="0">
              <a:buNone/>
            </a:pPr>
            <a:r>
              <a:rPr lang="ru-RU" sz="1600" dirty="0"/>
              <a:t>Г.  Досуг и увлечения (спорт, музыка, чтение, посещение кино/театра, дискотеки, кафе). Молодежная мода</a:t>
            </a:r>
          </a:p>
          <a:p>
            <a:pPr marL="0" indent="0">
              <a:buNone/>
            </a:pPr>
            <a:r>
              <a:rPr lang="ru-RU" sz="1600" dirty="0"/>
              <a:t>Д. Покупки. Карманные деньги</a:t>
            </a:r>
          </a:p>
          <a:p>
            <a:pPr marL="0" indent="0">
              <a:buNone/>
            </a:pPr>
            <a:r>
              <a:rPr lang="ru-RU" sz="1600" dirty="0"/>
              <a:t>Е. Переписка</a:t>
            </a:r>
          </a:p>
          <a:p>
            <a:pPr marL="0" indent="0">
              <a:buNone/>
            </a:pPr>
            <a:r>
              <a:rPr lang="ru-RU" sz="1600" dirty="0"/>
              <a:t>Ж. Школьная жизнь. Изучаемые предметы и отношение к ним. Каникулы. Школьные обмены</a:t>
            </a:r>
          </a:p>
          <a:p>
            <a:pPr marL="0" indent="0">
              <a:buNone/>
            </a:pPr>
            <a:r>
              <a:rPr lang="ru-RU" sz="1600" dirty="0"/>
              <a:t>З. Проблемы выбора профессии и роль иностранного языка</a:t>
            </a:r>
          </a:p>
          <a:p>
            <a:pPr marL="0" indent="0">
              <a:buNone/>
            </a:pPr>
            <a:r>
              <a:rPr lang="ru-RU" sz="1600" dirty="0"/>
              <a:t>И. Страна/страны изучаемого языка и родная страна. Их географическое положение, климат, население, города и сёла, достопримечательности.</a:t>
            </a:r>
          </a:p>
          <a:p>
            <a:pPr marL="0" indent="0">
              <a:buNone/>
            </a:pPr>
            <a:r>
              <a:rPr lang="ru-RU" sz="1600" dirty="0"/>
              <a:t>К. Страна/страны изучаемого языка и родная страна. Их культурные особенности (национальные праздники, знаменательные даты, традиции, обычаи)</a:t>
            </a:r>
          </a:p>
          <a:p>
            <a:pPr marL="0" indent="0">
              <a:buNone/>
            </a:pPr>
            <a:r>
              <a:rPr lang="ru-RU" sz="1600" dirty="0"/>
              <a:t>Л. Выдающиеся люди родной страны и стран изучаемого языка, их вклад в науку и мировую культуру</a:t>
            </a:r>
          </a:p>
          <a:p>
            <a:pPr marL="0" indent="0">
              <a:buNone/>
            </a:pPr>
            <a:r>
              <a:rPr lang="ru-RU" sz="1600" dirty="0"/>
              <a:t>М. Путешествие по странам изучаемого языка и по России</a:t>
            </a:r>
          </a:p>
          <a:p>
            <a:pPr marL="0" indent="0">
              <a:buNone/>
            </a:pPr>
            <a:r>
              <a:rPr lang="ru-RU" sz="1600" dirty="0"/>
              <a:t>Н. Технический прогресс</a:t>
            </a:r>
          </a:p>
          <a:p>
            <a:pPr marL="0" indent="0">
              <a:buNone/>
            </a:pPr>
            <a:r>
              <a:rPr lang="ru-RU" sz="1600" dirty="0"/>
              <a:t>О. Глобальные проблемы современности</a:t>
            </a:r>
          </a:p>
          <a:p>
            <a:pPr marL="0" indent="0">
              <a:buNone/>
            </a:pPr>
            <a:r>
              <a:rPr lang="ru-RU" sz="1600" dirty="0"/>
              <a:t>П. Средства массовой информации (пресса, телевидение, Интернет)</a:t>
            </a:r>
          </a:p>
          <a:p>
            <a:pPr marL="0" indent="0">
              <a:buNone/>
            </a:pPr>
            <a:r>
              <a:rPr lang="ru-RU" sz="1600" dirty="0"/>
              <a:t>Р. Природа и проблемы экологии. Здоровый образ жизни.</a:t>
            </a:r>
          </a:p>
          <a:p>
            <a:pPr marL="0" indent="0">
              <a:buNone/>
            </a:pPr>
            <a:endParaRPr lang="ru-RU" sz="1600" dirty="0"/>
          </a:p>
        </p:txBody>
      </p:sp>
    </p:spTree>
    <p:extLst>
      <p:ext uri="{BB962C8B-B14F-4D97-AF65-F5344CB8AC3E}">
        <p14:creationId xmlns:p14="http://schemas.microsoft.com/office/powerpoint/2010/main" val="362158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Организация высказывания</a:t>
            </a:r>
            <a:endParaRPr lang="ru-RU" dirty="0"/>
          </a:p>
        </p:txBody>
      </p:sp>
      <p:sp>
        <p:nvSpPr>
          <p:cNvPr id="3" name="Объект 2"/>
          <p:cNvSpPr>
            <a:spLocks noGrp="1"/>
          </p:cNvSpPr>
          <p:nvPr>
            <p:ph idx="1"/>
          </p:nvPr>
        </p:nvSpPr>
        <p:spPr/>
        <p:txBody>
          <a:bodyPr>
            <a:normAutofit/>
          </a:bodyPr>
          <a:lstStyle/>
          <a:p>
            <a:pPr marL="0" indent="0">
              <a:buNone/>
            </a:pPr>
            <a:r>
              <a:rPr lang="ru-RU" b="1" i="1" dirty="0" smtClean="0"/>
              <a:t>1 балл</a:t>
            </a:r>
          </a:p>
          <a:p>
            <a:pPr marL="0" indent="0">
              <a:buNone/>
            </a:pPr>
            <a:r>
              <a:rPr lang="ru-RU" dirty="0" smtClean="0"/>
              <a:t>Высказывание в основном логично и имеет достаточно завершённый характер, НО отсутствует</a:t>
            </a:r>
          </a:p>
          <a:p>
            <a:pPr marL="0" indent="0">
              <a:buNone/>
            </a:pPr>
            <a:r>
              <a:rPr lang="ru-RU" dirty="0" smtClean="0"/>
              <a:t>Вступительная ИЛИ</a:t>
            </a:r>
            <a:r>
              <a:rPr lang="ru-RU" dirty="0"/>
              <a:t> </a:t>
            </a:r>
            <a:r>
              <a:rPr lang="ru-RU" dirty="0" smtClean="0"/>
              <a:t>заключительная фраза, имеются одно-два нарушения в использовании средств логической связи</a:t>
            </a:r>
            <a:endParaRPr lang="ru-RU" dirty="0"/>
          </a:p>
        </p:txBody>
      </p:sp>
    </p:spTree>
    <p:extLst>
      <p:ext uri="{BB962C8B-B14F-4D97-AF65-F5344CB8AC3E}">
        <p14:creationId xmlns:p14="http://schemas.microsoft.com/office/powerpoint/2010/main" val="176849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Организация высказывания</a:t>
            </a:r>
            <a:endParaRPr lang="ru-RU" dirty="0"/>
          </a:p>
        </p:txBody>
      </p:sp>
      <p:sp>
        <p:nvSpPr>
          <p:cNvPr id="3" name="Объект 2"/>
          <p:cNvSpPr>
            <a:spLocks noGrp="1"/>
          </p:cNvSpPr>
          <p:nvPr>
            <p:ph idx="1"/>
          </p:nvPr>
        </p:nvSpPr>
        <p:spPr/>
        <p:txBody>
          <a:bodyPr>
            <a:normAutofit/>
          </a:bodyPr>
          <a:lstStyle/>
          <a:p>
            <a:pPr marL="0" indent="0">
              <a:buNone/>
            </a:pPr>
            <a:r>
              <a:rPr lang="ru-RU" b="1" i="1" dirty="0" smtClean="0"/>
              <a:t>0 баллов</a:t>
            </a:r>
          </a:p>
          <a:p>
            <a:pPr marL="0" indent="0">
              <a:buNone/>
            </a:pPr>
            <a:r>
              <a:rPr lang="ru-RU" dirty="0" smtClean="0"/>
              <a:t>Высказывание нелогично, вступительная и заключительная фразы отсутствуют;</a:t>
            </a:r>
          </a:p>
          <a:p>
            <a:pPr marL="0" indent="0">
              <a:buNone/>
            </a:pPr>
            <a:r>
              <a:rPr lang="ru-RU" dirty="0" smtClean="0"/>
              <a:t>средства логической связи практически не</a:t>
            </a:r>
          </a:p>
          <a:p>
            <a:pPr marL="0" indent="0">
              <a:buNone/>
            </a:pPr>
            <a:r>
              <a:rPr lang="ru-RU" dirty="0" smtClean="0"/>
              <a:t>используются</a:t>
            </a:r>
            <a:endParaRPr lang="ru-RU" dirty="0"/>
          </a:p>
        </p:txBody>
      </p:sp>
    </p:spTree>
    <p:extLst>
      <p:ext uri="{BB962C8B-B14F-4D97-AF65-F5344CB8AC3E}">
        <p14:creationId xmlns:p14="http://schemas.microsoft.com/office/powerpoint/2010/main" val="3432630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Языковое оформление высказывания</a:t>
            </a:r>
            <a:endParaRPr lang="ru-RU" dirty="0"/>
          </a:p>
        </p:txBody>
      </p:sp>
      <p:sp>
        <p:nvSpPr>
          <p:cNvPr id="3" name="Объект 2"/>
          <p:cNvSpPr>
            <a:spLocks noGrp="1"/>
          </p:cNvSpPr>
          <p:nvPr>
            <p:ph idx="1"/>
          </p:nvPr>
        </p:nvSpPr>
        <p:spPr/>
        <p:txBody>
          <a:bodyPr>
            <a:normAutofit/>
          </a:bodyPr>
          <a:lstStyle/>
          <a:p>
            <a:pPr marL="0" indent="0">
              <a:buNone/>
            </a:pPr>
            <a:r>
              <a:rPr lang="ru-RU" b="1" i="1" dirty="0" smtClean="0"/>
              <a:t>2 балла</a:t>
            </a:r>
          </a:p>
          <a:p>
            <a:pPr marL="0" indent="0">
              <a:buNone/>
            </a:pPr>
            <a:r>
              <a:rPr lang="ru-RU" dirty="0" smtClean="0"/>
              <a:t>Использованный словарный запас, грамматические структуры,</a:t>
            </a:r>
          </a:p>
          <a:p>
            <a:pPr marL="0" indent="0">
              <a:buNone/>
            </a:pPr>
            <a:r>
              <a:rPr lang="ru-RU" dirty="0" smtClean="0"/>
              <a:t>фонетическое оформление высказывания соответствуют поставленной задаче (допускается </a:t>
            </a:r>
            <a:r>
              <a:rPr lang="ru-RU" b="1" dirty="0" smtClean="0"/>
              <a:t>не более четырёх </a:t>
            </a:r>
            <a:r>
              <a:rPr lang="ru-RU" dirty="0" smtClean="0"/>
              <a:t>негрубых лексико-грамматических ошибок И/ИЛИ </a:t>
            </a:r>
            <a:r>
              <a:rPr lang="ru-RU" b="1" dirty="0" smtClean="0"/>
              <a:t>не более трёх негрубых </a:t>
            </a:r>
            <a:r>
              <a:rPr lang="ru-RU" dirty="0" smtClean="0"/>
              <a:t>фонетических ошибок</a:t>
            </a:r>
            <a:endParaRPr lang="ru-RU" dirty="0"/>
          </a:p>
        </p:txBody>
      </p:sp>
    </p:spTree>
    <p:extLst>
      <p:ext uri="{BB962C8B-B14F-4D97-AF65-F5344CB8AC3E}">
        <p14:creationId xmlns:p14="http://schemas.microsoft.com/office/powerpoint/2010/main" val="1910030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Языковое оформление высказывания</a:t>
            </a:r>
            <a:endParaRPr lang="ru-RU" dirty="0"/>
          </a:p>
        </p:txBody>
      </p:sp>
      <p:sp>
        <p:nvSpPr>
          <p:cNvPr id="3" name="Объект 2"/>
          <p:cNvSpPr>
            <a:spLocks noGrp="1"/>
          </p:cNvSpPr>
          <p:nvPr>
            <p:ph idx="1"/>
          </p:nvPr>
        </p:nvSpPr>
        <p:spPr/>
        <p:txBody>
          <a:bodyPr>
            <a:normAutofit lnSpcReduction="10000"/>
          </a:bodyPr>
          <a:lstStyle/>
          <a:p>
            <a:pPr marL="0" indent="0">
              <a:buNone/>
            </a:pPr>
            <a:r>
              <a:rPr lang="ru-RU" b="1" i="1" dirty="0" smtClean="0"/>
              <a:t>1 балл</a:t>
            </a:r>
          </a:p>
          <a:p>
            <a:pPr marL="0" indent="0">
              <a:buNone/>
            </a:pPr>
            <a:r>
              <a:rPr lang="ru-RU" dirty="0" smtClean="0"/>
              <a:t>Использованный словарный запас, грамматические структуры, фонетическое оформление высказывания соответствуют поставленной задаче (допускается </a:t>
            </a:r>
            <a:r>
              <a:rPr lang="ru-RU" b="1" dirty="0" smtClean="0"/>
              <a:t>не более пяти негрубых </a:t>
            </a:r>
            <a:r>
              <a:rPr lang="ru-RU" dirty="0" smtClean="0"/>
              <a:t>лексико-грамматических ошибок</a:t>
            </a:r>
          </a:p>
          <a:p>
            <a:pPr marL="0" indent="0">
              <a:buNone/>
            </a:pPr>
            <a:r>
              <a:rPr lang="ru-RU" dirty="0" smtClean="0"/>
              <a:t> И/ИЛИ </a:t>
            </a:r>
            <a:r>
              <a:rPr lang="ru-RU" b="1" dirty="0" smtClean="0"/>
              <a:t>не более четырёх негрубых</a:t>
            </a:r>
          </a:p>
          <a:p>
            <a:pPr marL="0" indent="0">
              <a:buNone/>
            </a:pPr>
            <a:r>
              <a:rPr lang="ru-RU" dirty="0" smtClean="0"/>
              <a:t> фонетических ошибок)</a:t>
            </a:r>
            <a:endParaRPr lang="ru-RU" dirty="0"/>
          </a:p>
        </p:txBody>
      </p:sp>
    </p:spTree>
    <p:extLst>
      <p:ext uri="{BB962C8B-B14F-4D97-AF65-F5344CB8AC3E}">
        <p14:creationId xmlns:p14="http://schemas.microsoft.com/office/powerpoint/2010/main" val="785210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Языковое оформление высказывания</a:t>
            </a:r>
            <a:endParaRPr lang="ru-RU" dirty="0"/>
          </a:p>
        </p:txBody>
      </p:sp>
      <p:sp>
        <p:nvSpPr>
          <p:cNvPr id="3" name="Объект 2"/>
          <p:cNvSpPr>
            <a:spLocks noGrp="1"/>
          </p:cNvSpPr>
          <p:nvPr>
            <p:ph idx="1"/>
          </p:nvPr>
        </p:nvSpPr>
        <p:spPr/>
        <p:txBody>
          <a:bodyPr>
            <a:normAutofit/>
          </a:bodyPr>
          <a:lstStyle/>
          <a:p>
            <a:pPr marL="0" indent="0">
              <a:buNone/>
            </a:pPr>
            <a:r>
              <a:rPr lang="ru-RU" b="1" i="1" dirty="0" smtClean="0"/>
              <a:t>0 баллов</a:t>
            </a:r>
          </a:p>
          <a:p>
            <a:pPr marL="0" indent="0">
              <a:buNone/>
            </a:pPr>
            <a:r>
              <a:rPr lang="ru-RU" dirty="0" smtClean="0"/>
              <a:t>Понимание высказывания затруднено из-за многочисленных лексико-грамматических и фонетических ошибок (шесть и более лексико- грамматических ошибок И/ИЛИ пять и более фонетических ошибок)</a:t>
            </a:r>
          </a:p>
          <a:p>
            <a:pPr marL="0" indent="0">
              <a:buNone/>
            </a:pPr>
            <a:r>
              <a:rPr lang="ru-RU" dirty="0" smtClean="0"/>
              <a:t> ИЛИ более трёх грубых ошибок</a:t>
            </a:r>
            <a:endParaRPr lang="ru-RU" dirty="0"/>
          </a:p>
        </p:txBody>
      </p:sp>
    </p:spTree>
    <p:extLst>
      <p:ext uri="{BB962C8B-B14F-4D97-AF65-F5344CB8AC3E}">
        <p14:creationId xmlns:p14="http://schemas.microsoft.com/office/powerpoint/2010/main" val="4100070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Типичные ошибки </a:t>
            </a:r>
            <a:endParaRPr lang="ru-RU" dirty="0"/>
          </a:p>
        </p:txBody>
      </p:sp>
      <p:sp>
        <p:nvSpPr>
          <p:cNvPr id="3" name="Объект 2"/>
          <p:cNvSpPr>
            <a:spLocks noGrp="1"/>
          </p:cNvSpPr>
          <p:nvPr>
            <p:ph idx="1"/>
          </p:nvPr>
        </p:nvSpPr>
        <p:spPr/>
        <p:txBody>
          <a:bodyPr>
            <a:normAutofit fontScale="92500"/>
          </a:bodyPr>
          <a:lstStyle/>
          <a:p>
            <a:r>
              <a:rPr lang="ru-RU" dirty="0"/>
              <a:t>Количество фраз</a:t>
            </a:r>
          </a:p>
          <a:p>
            <a:r>
              <a:rPr lang="ru-RU" dirty="0"/>
              <a:t>Нет ответа на вопрос </a:t>
            </a:r>
            <a:r>
              <a:rPr lang="en-US" dirty="0"/>
              <a:t>Why</a:t>
            </a:r>
            <a:endParaRPr lang="ru-RU" dirty="0"/>
          </a:p>
          <a:p>
            <a:r>
              <a:rPr lang="ru-RU" dirty="0"/>
              <a:t>Вопрос о самом трудном дне путают с вопросом о самом трудном предмете</a:t>
            </a:r>
          </a:p>
          <a:p>
            <a:r>
              <a:rPr lang="ru-RU" dirty="0"/>
              <a:t>Негативные высказывания о школе и учителях</a:t>
            </a:r>
          </a:p>
          <a:p>
            <a:r>
              <a:rPr lang="ru-RU" dirty="0"/>
              <a:t>Отсутствуют переходы от одного вопроса к другому</a:t>
            </a:r>
          </a:p>
          <a:p>
            <a:r>
              <a:rPr lang="ru-RU" dirty="0"/>
              <a:t>Нарушение логики высказывания</a:t>
            </a:r>
          </a:p>
          <a:p>
            <a:endParaRPr lang="ru-RU" dirty="0"/>
          </a:p>
        </p:txBody>
      </p:sp>
    </p:spTree>
    <p:extLst>
      <p:ext uri="{BB962C8B-B14F-4D97-AF65-F5344CB8AC3E}">
        <p14:creationId xmlns:p14="http://schemas.microsoft.com/office/powerpoint/2010/main" val="280763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516672"/>
          </a:xfrm>
        </p:spPr>
        <p:txBody>
          <a:bodyPr>
            <a:normAutofit fontScale="90000"/>
          </a:bodyPr>
          <a:lstStyle/>
          <a:p>
            <a:r>
              <a:rPr lang="ru-RU" dirty="0" smtClean="0"/>
              <a:t>Важно</a:t>
            </a:r>
            <a:endParaRPr lang="ru-RU" dirty="0"/>
          </a:p>
        </p:txBody>
      </p:sp>
      <p:sp>
        <p:nvSpPr>
          <p:cNvPr id="3" name="Объект 2"/>
          <p:cNvSpPr>
            <a:spLocks noGrp="1"/>
          </p:cNvSpPr>
          <p:nvPr>
            <p:ph idx="1"/>
          </p:nvPr>
        </p:nvSpPr>
        <p:spPr>
          <a:xfrm>
            <a:off x="1009443" y="1196752"/>
            <a:ext cx="7306973" cy="5256583"/>
          </a:xfrm>
        </p:spPr>
        <p:txBody>
          <a:bodyPr>
            <a:noAutofit/>
          </a:bodyPr>
          <a:lstStyle/>
          <a:p>
            <a:r>
              <a:rPr lang="ru-RU" sz="1800" dirty="0" smtClean="0"/>
              <a:t>План ответа!</a:t>
            </a:r>
          </a:p>
          <a:p>
            <a:r>
              <a:rPr lang="ru-RU" sz="1800" dirty="0" smtClean="0"/>
              <a:t>10-12 фраз – загибаем пальцы (или ориентируемся на время - </a:t>
            </a:r>
            <a:r>
              <a:rPr lang="ru-RU" sz="1800" dirty="0"/>
              <a:t>1 мин. 30 секунд – 1 минуту 45 </a:t>
            </a:r>
            <a:r>
              <a:rPr lang="ru-RU" sz="1800" dirty="0" smtClean="0"/>
              <a:t>секунд)</a:t>
            </a:r>
          </a:p>
          <a:p>
            <a:r>
              <a:rPr lang="ru-RU" sz="1800" dirty="0" smtClean="0"/>
              <a:t>Короткие, простые предложения по теме</a:t>
            </a:r>
          </a:p>
          <a:p>
            <a:r>
              <a:rPr lang="ru-RU" sz="1800" dirty="0" smtClean="0"/>
              <a:t>Вступление, 4 аспекта (по порядку!), заключение</a:t>
            </a:r>
          </a:p>
          <a:p>
            <a:r>
              <a:rPr lang="ru-RU" sz="1800" dirty="0" smtClean="0"/>
              <a:t>Вступление – это фраза о теме ответа:</a:t>
            </a:r>
          </a:p>
          <a:p>
            <a:pPr marL="0" indent="0">
              <a:buNone/>
            </a:pPr>
            <a:r>
              <a:rPr lang="en-US" sz="1800" dirty="0" smtClean="0"/>
              <a:t>I’d like to speak about…</a:t>
            </a:r>
          </a:p>
          <a:p>
            <a:pPr marL="0" indent="0">
              <a:buNone/>
            </a:pPr>
            <a:r>
              <a:rPr lang="en-US" sz="1800" dirty="0" smtClean="0"/>
              <a:t>I’m going to tell you about…</a:t>
            </a:r>
            <a:endParaRPr lang="ru-RU" sz="1800" dirty="0" smtClean="0"/>
          </a:p>
          <a:p>
            <a:r>
              <a:rPr lang="ru-RU" sz="1800" dirty="0" smtClean="0"/>
              <a:t>Заключение – это  обобщение (не </a:t>
            </a:r>
            <a:r>
              <a:rPr lang="en-US" sz="1800" dirty="0" smtClean="0"/>
              <a:t>That’s all!!!</a:t>
            </a:r>
            <a:r>
              <a:rPr lang="ru-RU" sz="1800" dirty="0" smtClean="0"/>
              <a:t>)</a:t>
            </a:r>
            <a:r>
              <a:rPr lang="en-US" sz="1800" dirty="0" smtClean="0"/>
              <a:t> (In general…, To sum up…)</a:t>
            </a:r>
            <a:endParaRPr lang="ru-RU" sz="1800" dirty="0" smtClean="0"/>
          </a:p>
          <a:p>
            <a:r>
              <a:rPr lang="ru-RU" sz="1800" dirty="0" smtClean="0"/>
              <a:t>3 фразы на каждый из 4 аспектов + вступление + заключение</a:t>
            </a:r>
          </a:p>
          <a:p>
            <a:r>
              <a:rPr lang="ru-RU" sz="1800" dirty="0" smtClean="0"/>
              <a:t>Обязательно завершаем ответ, когда остаётся 10-15 секунд!</a:t>
            </a:r>
          </a:p>
          <a:p>
            <a:r>
              <a:rPr lang="ru-RU" sz="1800" dirty="0"/>
              <a:t>Как минимум 2-3 средства логической связи </a:t>
            </a:r>
            <a:r>
              <a:rPr lang="ru-RU" sz="1800" dirty="0" smtClean="0"/>
              <a:t>(</a:t>
            </a:r>
            <a:r>
              <a:rPr lang="en-US" sz="1800" dirty="0" smtClean="0"/>
              <a:t>but</a:t>
            </a:r>
            <a:r>
              <a:rPr lang="en-US" sz="1800" dirty="0"/>
              <a:t>, because, and so, that’s </a:t>
            </a:r>
            <a:r>
              <a:rPr lang="en-US" sz="1800" dirty="0" smtClean="0"/>
              <a:t>why, however </a:t>
            </a:r>
            <a:r>
              <a:rPr lang="ru-RU" sz="1800" dirty="0" smtClean="0"/>
              <a:t>и т.д.) </a:t>
            </a:r>
          </a:p>
          <a:p>
            <a:r>
              <a:rPr lang="en-US" sz="1800" dirty="0" smtClean="0"/>
              <a:t>Why…? – 1 </a:t>
            </a:r>
            <a:r>
              <a:rPr lang="ru-RU" sz="1800" dirty="0" smtClean="0"/>
              <a:t>аргумента достаточно!</a:t>
            </a:r>
          </a:p>
          <a:p>
            <a:r>
              <a:rPr lang="ru-RU" sz="1800" dirty="0" smtClean="0"/>
              <a:t>Фонетические, лексические, грамматические ошибки учитываются.</a:t>
            </a:r>
            <a:endParaRPr lang="ru-RU" sz="1800" dirty="0"/>
          </a:p>
        </p:txBody>
      </p:sp>
    </p:spTree>
    <p:extLst>
      <p:ext uri="{BB962C8B-B14F-4D97-AF65-F5344CB8AC3E}">
        <p14:creationId xmlns:p14="http://schemas.microsoft.com/office/powerpoint/2010/main" val="1313124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3880" y="152718"/>
            <a:ext cx="8229600" cy="1143000"/>
          </a:xfrm>
        </p:spPr>
        <p:txBody>
          <a:bodyPr>
            <a:noAutofit/>
          </a:bodyPr>
          <a:lstStyle/>
          <a:p>
            <a:r>
              <a:rPr lang="ru-RU" sz="2800" b="1" dirty="0" smtClean="0"/>
              <a:t>Пример </a:t>
            </a:r>
            <a:r>
              <a:rPr lang="ru-RU" sz="2800" b="1" dirty="0" smtClean="0"/>
              <a:t>вступления и заключения к заданию </a:t>
            </a:r>
            <a:r>
              <a:rPr lang="en-US" sz="2800" b="1" dirty="0" smtClean="0"/>
              <a:t>3:</a:t>
            </a:r>
            <a:endParaRPr lang="ru-RU" sz="2800" b="1" dirty="0"/>
          </a:p>
        </p:txBody>
      </p:sp>
      <p:sp>
        <p:nvSpPr>
          <p:cNvPr id="3" name="Объект 2"/>
          <p:cNvSpPr>
            <a:spLocks noGrp="1"/>
          </p:cNvSpPr>
          <p:nvPr>
            <p:ph idx="1"/>
          </p:nvPr>
        </p:nvSpPr>
        <p:spPr>
          <a:xfrm>
            <a:off x="609600" y="1196340"/>
            <a:ext cx="8229600" cy="2270760"/>
          </a:xfrm>
        </p:spPr>
        <p:txBody>
          <a:bodyPr>
            <a:normAutofit fontScale="70000" lnSpcReduction="20000"/>
          </a:bodyPr>
          <a:lstStyle/>
          <a:p>
            <a:pPr>
              <a:buNone/>
            </a:pPr>
            <a:r>
              <a:rPr lang="en-US" sz="2600" b="1" dirty="0" smtClean="0"/>
              <a:t>Task 3. You are going to give a talk about reading books. You will have to</a:t>
            </a:r>
            <a:r>
              <a:rPr lang="ru-RU" sz="2600" b="1" dirty="0" smtClean="0"/>
              <a:t> </a:t>
            </a:r>
            <a:r>
              <a:rPr lang="en-US" sz="2600" b="1" dirty="0" smtClean="0"/>
              <a:t>start in 1.5 minutes and speak for not more than 2 minutes (10–12 sentences).</a:t>
            </a:r>
            <a:endParaRPr lang="ru-RU" sz="2600" dirty="0" smtClean="0"/>
          </a:p>
          <a:p>
            <a:pPr>
              <a:buNone/>
            </a:pPr>
            <a:r>
              <a:rPr lang="en-US" sz="2600" b="1" dirty="0" smtClean="0"/>
              <a:t>Remember to say:</a:t>
            </a:r>
            <a:endParaRPr lang="ru-RU" sz="2600" dirty="0" smtClean="0"/>
          </a:p>
          <a:p>
            <a:pPr lvl="0">
              <a:buNone/>
            </a:pPr>
            <a:r>
              <a:rPr lang="en-US" sz="2600" dirty="0" smtClean="0"/>
              <a:t>what kind of books modern teenagers enjoy reading;</a:t>
            </a:r>
            <a:endParaRPr lang="ru-RU" sz="2600" dirty="0" smtClean="0"/>
          </a:p>
          <a:p>
            <a:pPr lvl="0">
              <a:buNone/>
            </a:pPr>
            <a:r>
              <a:rPr lang="en-US" sz="2600" dirty="0" smtClean="0"/>
              <a:t>whether libraries are necessary nowadays or not, and why;</a:t>
            </a:r>
            <a:endParaRPr lang="ru-RU" sz="2600" dirty="0" smtClean="0"/>
          </a:p>
          <a:p>
            <a:pPr lvl="0">
              <a:buNone/>
            </a:pPr>
            <a:r>
              <a:rPr lang="en-US" sz="2600" dirty="0" smtClean="0"/>
              <a:t>what book you have read recently, and what it was about;</a:t>
            </a:r>
            <a:endParaRPr lang="ru-RU" sz="2600" dirty="0" smtClean="0"/>
          </a:p>
          <a:p>
            <a:pPr lvl="0">
              <a:buNone/>
            </a:pPr>
            <a:r>
              <a:rPr lang="en-US" sz="2600" dirty="0" smtClean="0"/>
              <a:t>what your attitude to reading is.</a:t>
            </a:r>
            <a:endParaRPr lang="ru-RU" sz="2600" dirty="0" smtClean="0"/>
          </a:p>
          <a:p>
            <a:pPr>
              <a:buNone/>
            </a:pPr>
            <a:r>
              <a:rPr lang="en-US" sz="2600" b="1" dirty="0" smtClean="0"/>
              <a:t>You have to talk continuously.</a:t>
            </a:r>
            <a:endParaRPr lang="ru-RU" sz="2600" dirty="0" smtClean="0"/>
          </a:p>
          <a:p>
            <a:pPr marL="514350" indent="-514350" algn="just">
              <a:buNone/>
            </a:pPr>
            <a:endParaRPr lang="ru-RU" dirty="0"/>
          </a:p>
        </p:txBody>
      </p:sp>
      <p:sp>
        <p:nvSpPr>
          <p:cNvPr id="156673" name="Rectangle 1"/>
          <p:cNvSpPr>
            <a:spLocks noChangeArrowheads="1"/>
          </p:cNvSpPr>
          <p:nvPr/>
        </p:nvSpPr>
        <p:spPr bwMode="auto">
          <a:xfrm>
            <a:off x="449580" y="3375660"/>
            <a:ext cx="829056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Вступление</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eaLnBrk="0" fontAlgn="base" hangingPunct="0">
              <a:spcBef>
                <a:spcPct val="0"/>
              </a:spcBef>
              <a:spcAft>
                <a:spcPct val="0"/>
              </a:spcAft>
              <a:buFont typeface="Arial" pitchFamily="34" charset="0"/>
              <a:buChar char="•"/>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 would like to tell you a few words about reading.</a:t>
            </a:r>
            <a:r>
              <a:rPr kumimoji="0" lang="en-US"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I am going to speak about books in our life. Reading has always been a great way to learn new things.</a:t>
            </a:r>
            <a:endPar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US" sz="2000" baseline="0" dirty="0" smtClean="0">
                <a:latin typeface="Times New Roman" pitchFamily="18" charset="0"/>
                <a:ea typeface="Calibri" pitchFamily="34" charset="0"/>
                <a:cs typeface="Times New Roman" pitchFamily="18" charset="0"/>
              </a:rPr>
              <a:t>I</a:t>
            </a:r>
            <a:r>
              <a:rPr lang="en-US" sz="2000" dirty="0" smtClean="0">
                <a:latin typeface="Times New Roman" pitchFamily="18" charset="0"/>
                <a:ea typeface="Calibri" pitchFamily="34" charset="0"/>
                <a:cs typeface="Times New Roman" pitchFamily="18" charset="0"/>
              </a:rPr>
              <a:t> am going to give a talk about reading and express my attitude to reading.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Заключение</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conclusion, I would like to say that books will always remain as the greatest treasure of mankind. That’s all I wanted to say.</a:t>
            </a:r>
          </a:p>
          <a:p>
            <a:pPr lvl="0" eaLnBrk="0" fontAlgn="base" hangingPunct="0">
              <a:spcBef>
                <a:spcPct val="0"/>
              </a:spcBef>
              <a:spcAft>
                <a:spcPct val="0"/>
              </a:spcAft>
              <a:buFont typeface="Arial" pitchFamily="34" charset="0"/>
              <a:buChar char="•"/>
            </a:pPr>
            <a:r>
              <a:rPr lang="en-US" sz="2000" dirty="0" smtClean="0"/>
              <a:t>That’s all I wanted to tell you/That’s about it/That’s all I wanted to say.</a:t>
            </a:r>
            <a:endParaRPr kumimoji="0" lang="en-US" sz="2000" b="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3617818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3880" y="152718"/>
            <a:ext cx="8229600" cy="1143000"/>
          </a:xfrm>
        </p:spPr>
        <p:txBody>
          <a:bodyPr>
            <a:noAutofit/>
          </a:bodyPr>
          <a:lstStyle/>
          <a:p>
            <a:r>
              <a:rPr lang="ru-RU" sz="2800" b="1" dirty="0" smtClean="0"/>
              <a:t>Пример ответа </a:t>
            </a:r>
            <a:r>
              <a:rPr lang="ru-RU" sz="2800" b="1" dirty="0" smtClean="0"/>
              <a:t>на </a:t>
            </a:r>
            <a:r>
              <a:rPr lang="ru-RU" sz="2800" b="1" dirty="0" smtClean="0"/>
              <a:t>задание </a:t>
            </a:r>
            <a:r>
              <a:rPr lang="en-US" sz="2800" b="1" dirty="0" smtClean="0"/>
              <a:t>3:</a:t>
            </a:r>
            <a:endParaRPr lang="ru-RU" sz="2800" b="1" dirty="0"/>
          </a:p>
        </p:txBody>
      </p:sp>
      <p:sp>
        <p:nvSpPr>
          <p:cNvPr id="156673" name="Rectangle 1"/>
          <p:cNvSpPr>
            <a:spLocks noChangeArrowheads="1"/>
          </p:cNvSpPr>
          <p:nvPr/>
        </p:nvSpPr>
        <p:spPr bwMode="auto">
          <a:xfrm>
            <a:off x="449580" y="3529548"/>
            <a:ext cx="829056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000" i="1" dirty="0"/>
              <a:t>I’m going to give a talk about pets. Keeping pets is very popular nowadays. In my opinion people adopt animals because they need friends and fell loneliness. Animals are good friends.  They are very devoted to their masters.  In big cities people usually keep dogs, cats, hamsters or birds as pets. However, having a pet is a big responsibility because you have to feed, walk, play with your pet, keep daily routine looking after your dog or cat, and it’s a problem to travel somewhere on holidays. As for me, I love my cats and believe that without pets life isn’t happy and valuable. That’s all I can tell about keeping pets.</a:t>
            </a:r>
            <a:endParaRPr lang="ru-RU" sz="2000" i="1" dirty="0"/>
          </a:p>
        </p:txBody>
      </p:sp>
      <p:sp>
        <p:nvSpPr>
          <p:cNvPr id="5" name="Прямоугольник 4"/>
          <p:cNvSpPr/>
          <p:nvPr/>
        </p:nvSpPr>
        <p:spPr>
          <a:xfrm>
            <a:off x="539552" y="1124744"/>
            <a:ext cx="8136904" cy="2308324"/>
          </a:xfrm>
          <a:prstGeom prst="rect">
            <a:avLst/>
          </a:prstGeom>
        </p:spPr>
        <p:txBody>
          <a:bodyPr wrap="square">
            <a:spAutoFit/>
          </a:bodyPr>
          <a:lstStyle/>
          <a:p>
            <a:r>
              <a:rPr lang="en-US" b="1" dirty="0"/>
              <a:t>Task 3. You are going to give a talk about pets. You will have to start in 1.5 minutes and speak for not more than 2 minutes (10</a:t>
            </a:r>
            <a:r>
              <a:rPr lang="en-US" dirty="0"/>
              <a:t>–</a:t>
            </a:r>
            <a:r>
              <a:rPr lang="en-US" b="1" dirty="0"/>
              <a:t>12 sentences). </a:t>
            </a:r>
            <a:r>
              <a:rPr lang="ru-RU" b="1" dirty="0" err="1"/>
              <a:t>Remember</a:t>
            </a:r>
            <a:r>
              <a:rPr lang="ru-RU" b="1" dirty="0"/>
              <a:t> </a:t>
            </a:r>
            <a:r>
              <a:rPr lang="ru-RU" b="1" dirty="0" err="1"/>
              <a:t>to</a:t>
            </a:r>
            <a:r>
              <a:rPr lang="ru-RU" b="1" dirty="0"/>
              <a:t> </a:t>
            </a:r>
            <a:r>
              <a:rPr lang="ru-RU" b="1" dirty="0" err="1"/>
              <a:t>say</a:t>
            </a:r>
            <a:r>
              <a:rPr lang="ru-RU" b="1" dirty="0"/>
              <a:t>:</a:t>
            </a:r>
            <a:endParaRPr lang="ru-RU" dirty="0"/>
          </a:p>
          <a:p>
            <a:pPr lvl="0"/>
            <a:r>
              <a:rPr lang="ru-RU" dirty="0" err="1"/>
              <a:t>why</a:t>
            </a:r>
            <a:r>
              <a:rPr lang="ru-RU" dirty="0"/>
              <a:t> </a:t>
            </a:r>
            <a:r>
              <a:rPr lang="ru-RU" dirty="0" err="1" smtClean="0"/>
              <a:t>people</a:t>
            </a:r>
            <a:r>
              <a:rPr lang="ru-RU" dirty="0" smtClean="0"/>
              <a:t> </a:t>
            </a:r>
            <a:r>
              <a:rPr lang="ru-RU" dirty="0" err="1" smtClean="0"/>
              <a:t>keep</a:t>
            </a:r>
            <a:r>
              <a:rPr lang="ru-RU" dirty="0" smtClean="0"/>
              <a:t> </a:t>
            </a:r>
            <a:r>
              <a:rPr lang="ru-RU" dirty="0" err="1"/>
              <a:t>pets</a:t>
            </a:r>
            <a:r>
              <a:rPr lang="ru-RU" dirty="0"/>
              <a:t>; </a:t>
            </a:r>
          </a:p>
          <a:p>
            <a:pPr lvl="0"/>
            <a:r>
              <a:rPr lang="en-US" dirty="0"/>
              <a:t>what pets are most popular in big cities;</a:t>
            </a:r>
            <a:endParaRPr lang="ru-RU" dirty="0"/>
          </a:p>
          <a:p>
            <a:pPr lvl="0"/>
            <a:r>
              <a:rPr lang="en-US" dirty="0"/>
              <a:t>whether having pets is a big responsibility, and why;</a:t>
            </a:r>
            <a:endParaRPr lang="ru-RU" dirty="0"/>
          </a:p>
          <a:p>
            <a:pPr lvl="0"/>
            <a:r>
              <a:rPr lang="en-US" dirty="0"/>
              <a:t>what your attitude to keeping pets is.</a:t>
            </a:r>
            <a:endParaRPr lang="ru-RU" dirty="0"/>
          </a:p>
          <a:p>
            <a:r>
              <a:rPr lang="en-US" b="1" dirty="0"/>
              <a:t> </a:t>
            </a:r>
            <a:endParaRPr lang="ru-RU" dirty="0"/>
          </a:p>
          <a:p>
            <a:r>
              <a:rPr lang="en-US" b="1" dirty="0"/>
              <a:t>You have to talk continuously.</a:t>
            </a:r>
            <a:endParaRPr lang="ru-RU" dirty="0"/>
          </a:p>
        </p:txBody>
      </p:sp>
    </p:spTree>
    <p:extLst>
      <p:ext uri="{BB962C8B-B14F-4D97-AF65-F5344CB8AC3E}">
        <p14:creationId xmlns:p14="http://schemas.microsoft.com/office/powerpoint/2010/main" val="1192667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3880" y="152718"/>
            <a:ext cx="8229600" cy="1143000"/>
          </a:xfrm>
        </p:spPr>
        <p:txBody>
          <a:bodyPr>
            <a:noAutofit/>
          </a:bodyPr>
          <a:lstStyle/>
          <a:p>
            <a:r>
              <a:rPr lang="ru-RU" sz="2800" b="1" dirty="0" smtClean="0"/>
              <a:t>Пример ответа </a:t>
            </a:r>
            <a:r>
              <a:rPr lang="ru-RU" sz="2800" b="1" dirty="0" smtClean="0"/>
              <a:t>на </a:t>
            </a:r>
            <a:r>
              <a:rPr lang="ru-RU" sz="2800" b="1" dirty="0" smtClean="0"/>
              <a:t>задание </a:t>
            </a:r>
            <a:r>
              <a:rPr lang="en-US" sz="2800" b="1" dirty="0" smtClean="0"/>
              <a:t>3:</a:t>
            </a:r>
            <a:endParaRPr lang="ru-RU" sz="2800" b="1" dirty="0"/>
          </a:p>
        </p:txBody>
      </p:sp>
      <p:sp>
        <p:nvSpPr>
          <p:cNvPr id="156673" name="Rectangle 1"/>
          <p:cNvSpPr>
            <a:spLocks noChangeArrowheads="1"/>
          </p:cNvSpPr>
          <p:nvPr/>
        </p:nvSpPr>
        <p:spPr bwMode="auto">
          <a:xfrm>
            <a:off x="395536" y="1196752"/>
            <a:ext cx="8290560" cy="43704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000" i="1" dirty="0"/>
              <a:t>I’d like to tell you a few words about pets.</a:t>
            </a:r>
            <a:endParaRPr lang="ru-RU" sz="2000" i="1" dirty="0"/>
          </a:p>
          <a:p>
            <a:pPr algn="just"/>
            <a:r>
              <a:rPr lang="en-US" sz="2000" i="1" dirty="0"/>
              <a:t>To start with, I should say that lots of people keep pets at home because they make a good company for them. People take care of their pets, talk to them, feed them and don’t feel lonely.</a:t>
            </a:r>
            <a:endParaRPr lang="ru-RU" sz="2000" i="1" dirty="0"/>
          </a:p>
          <a:p>
            <a:pPr algn="just"/>
            <a:r>
              <a:rPr lang="en-US" sz="2000" i="1" dirty="0"/>
              <a:t>In big cities dogs and cats are the most popular pets but I know that some people also keep rabbits and parrots because they don’t need to walk them.</a:t>
            </a:r>
            <a:endParaRPr lang="ru-RU" sz="2000" i="1" dirty="0"/>
          </a:p>
          <a:p>
            <a:pPr algn="just"/>
            <a:r>
              <a:rPr lang="en-US" sz="2000" i="1" dirty="0"/>
              <a:t>Unfortunately, people sometimes forget that having a pet is a great responsibility. Pets are live creatures, they need to be fed, to be loved. Pets are not toys and take a lot of people’s time and attention. </a:t>
            </a:r>
            <a:endParaRPr lang="ru-RU" sz="2000" i="1" dirty="0"/>
          </a:p>
          <a:p>
            <a:pPr algn="just"/>
            <a:r>
              <a:rPr lang="en-US" sz="2000" i="1" dirty="0"/>
              <a:t>As for me, I think that keeping pets is really great. I’ve got a dog and absolutely sure that dogs are real friends for people. </a:t>
            </a:r>
            <a:endParaRPr lang="ru-RU" sz="2000" i="1" dirty="0"/>
          </a:p>
          <a:p>
            <a:pPr algn="just"/>
            <a:r>
              <a:rPr lang="en-US" sz="2000" i="1" dirty="0"/>
              <a:t>To sum up I’d like to say that it’s a good idea to have pets but people must be ready to take responsibility for them. </a:t>
            </a:r>
            <a:endParaRPr lang="ru-RU" sz="2000" i="1" dirty="0"/>
          </a:p>
          <a:p>
            <a:pPr algn="just"/>
            <a:r>
              <a:rPr lang="en-US" sz="2000" i="1" dirty="0"/>
              <a:t>That’s all I wanted to say.</a:t>
            </a:r>
            <a:endParaRPr lang="ru-RU" sz="2000" i="1" dirty="0"/>
          </a:p>
        </p:txBody>
      </p:sp>
    </p:spTree>
    <p:extLst>
      <p:ext uri="{BB962C8B-B14F-4D97-AF65-F5344CB8AC3E}">
        <p14:creationId xmlns:p14="http://schemas.microsoft.com/office/powerpoint/2010/main" val="365022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44624"/>
            <a:ext cx="6946931" cy="1296144"/>
          </a:xfrm>
        </p:spPr>
        <p:txBody>
          <a:bodyPr>
            <a:noAutofit/>
          </a:bodyPr>
          <a:lstStyle/>
          <a:p>
            <a:r>
              <a:rPr lang="ru-RU" sz="2400" b="1" dirty="0"/>
              <a:t>Кодификатор элементов содержания и требований к уровню подготовки обучающихся</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439989119"/>
              </p:ext>
            </p:extLst>
          </p:nvPr>
        </p:nvGraphicFramePr>
        <p:xfrm>
          <a:off x="1043608" y="1198481"/>
          <a:ext cx="6874719" cy="5631422"/>
        </p:xfrm>
        <a:graphic>
          <a:graphicData uri="http://schemas.openxmlformats.org/drawingml/2006/table">
            <a:tbl>
              <a:tblPr firstRow="1" bandRow="1">
                <a:tableStyleId>{5C22544A-7EE6-4342-B048-85BDC9FD1C3A}</a:tableStyleId>
              </a:tblPr>
              <a:tblGrid>
                <a:gridCol w="2291573"/>
                <a:gridCol w="2291573"/>
                <a:gridCol w="2291573"/>
              </a:tblGrid>
              <a:tr h="628344">
                <a:tc>
                  <a:txBody>
                    <a:bodyPr/>
                    <a:lstStyle/>
                    <a:p>
                      <a:r>
                        <a:rPr lang="ru-RU" sz="1400" dirty="0" smtClean="0"/>
                        <a:t>4</a:t>
                      </a:r>
                      <a:endParaRPr lang="ru-RU" sz="1400" dirty="0"/>
                    </a:p>
                  </a:txBody>
                  <a:tcPr marL="79163" marR="79163"/>
                </a:tc>
                <a:tc>
                  <a:txBody>
                    <a:bodyPr/>
                    <a:lstStyle/>
                    <a:p>
                      <a:r>
                        <a:rPr lang="ru-RU" sz="1400" dirty="0" smtClean="0"/>
                        <a:t>Письмо</a:t>
                      </a:r>
                      <a:endParaRPr lang="ru-RU" sz="1400" dirty="0"/>
                    </a:p>
                  </a:txBody>
                  <a:tcPr marL="79163" marR="79163"/>
                </a:tc>
                <a:tc>
                  <a:txBody>
                    <a:bodyPr/>
                    <a:lstStyle/>
                    <a:p>
                      <a:r>
                        <a:rPr lang="ru-RU" sz="1400" dirty="0" smtClean="0"/>
                        <a:t>Письменная речь</a:t>
                      </a:r>
                      <a:endParaRPr lang="ru-RU" sz="1400" dirty="0"/>
                    </a:p>
                  </a:txBody>
                  <a:tcPr marL="79163" marR="79163"/>
                </a:tc>
              </a:tr>
              <a:tr h="2244085">
                <a:tc>
                  <a:txBody>
                    <a:bodyPr/>
                    <a:lstStyle/>
                    <a:p>
                      <a:r>
                        <a:rPr lang="ru-RU" sz="1400" dirty="0" smtClean="0"/>
                        <a:t>4.1</a:t>
                      </a:r>
                      <a:endParaRPr lang="ru-RU" sz="1400" dirty="0"/>
                    </a:p>
                  </a:txBody>
                  <a:tcPr marL="79163" marR="79163"/>
                </a:tc>
                <a:tc>
                  <a:txBody>
                    <a:bodyPr/>
                    <a:lstStyle/>
                    <a:p>
                      <a:r>
                        <a:rPr lang="ru-RU" sz="1400" dirty="0" smtClean="0"/>
                        <a:t>Заполнение анкет и</a:t>
                      </a:r>
                    </a:p>
                    <a:p>
                      <a:r>
                        <a:rPr lang="ru-RU" sz="1400" dirty="0" smtClean="0"/>
                        <a:t>формуляров (имя, фамилия,</a:t>
                      </a:r>
                    </a:p>
                    <a:p>
                      <a:r>
                        <a:rPr lang="ru-RU" sz="1400" dirty="0" smtClean="0"/>
                        <a:t>пол, возраст, гражданство, адрес)</a:t>
                      </a:r>
                      <a:endParaRPr lang="ru-RU" sz="1400" dirty="0"/>
                    </a:p>
                  </a:txBody>
                  <a:tcPr marL="79163" marR="79163"/>
                </a:tc>
                <a:tc>
                  <a:txBody>
                    <a:bodyPr/>
                    <a:lstStyle/>
                    <a:p>
                      <a:r>
                        <a:rPr lang="ru-RU" sz="1400" dirty="0" smtClean="0"/>
                        <a:t>Заполнение анкет и</a:t>
                      </a:r>
                    </a:p>
                    <a:p>
                      <a:r>
                        <a:rPr lang="ru-RU" sz="1400" dirty="0" smtClean="0"/>
                        <a:t>формуляров (указывать имя,</a:t>
                      </a:r>
                    </a:p>
                    <a:p>
                      <a:r>
                        <a:rPr lang="ru-RU" sz="1400" dirty="0" smtClean="0"/>
                        <a:t>фамилию, пол, гражданство, национальность, адрес)</a:t>
                      </a:r>
                      <a:endParaRPr lang="ru-RU" sz="1400" dirty="0"/>
                    </a:p>
                  </a:txBody>
                  <a:tcPr marL="79163" marR="79163"/>
                </a:tc>
              </a:tr>
              <a:tr h="1592068">
                <a:tc>
                  <a:txBody>
                    <a:bodyPr/>
                    <a:lstStyle/>
                    <a:p>
                      <a:r>
                        <a:rPr lang="ru-RU" sz="1400" dirty="0" smtClean="0"/>
                        <a:t>4.2</a:t>
                      </a:r>
                      <a:endParaRPr lang="ru-RU" sz="1400" dirty="0"/>
                    </a:p>
                  </a:txBody>
                  <a:tcPr marL="79163" marR="79163"/>
                </a:tc>
                <a:tc>
                  <a:txBody>
                    <a:bodyPr/>
                    <a:lstStyle/>
                    <a:p>
                      <a:r>
                        <a:rPr lang="ru-RU" sz="1400" dirty="0" smtClean="0"/>
                        <a:t>Написание короткого</a:t>
                      </a:r>
                    </a:p>
                    <a:p>
                      <a:r>
                        <a:rPr lang="ru-RU" sz="1400" dirty="0" smtClean="0"/>
                        <a:t>поздравления (с днём</a:t>
                      </a:r>
                    </a:p>
                    <a:p>
                      <a:r>
                        <a:rPr lang="ru-RU" sz="1400" dirty="0" smtClean="0"/>
                        <a:t>рождения, с другим</a:t>
                      </a:r>
                    </a:p>
                    <a:p>
                      <a:r>
                        <a:rPr lang="ru-RU" sz="1400" dirty="0" smtClean="0"/>
                        <a:t>праздником) с</a:t>
                      </a:r>
                    </a:p>
                    <a:p>
                      <a:r>
                        <a:rPr lang="ru-RU" sz="1400" dirty="0" smtClean="0"/>
                        <a:t>соответствующими пожеланиями)</a:t>
                      </a:r>
                      <a:endParaRPr lang="ru-RU" sz="1400" dirty="0"/>
                    </a:p>
                  </a:txBody>
                  <a:tcPr marL="79163" marR="79163"/>
                </a:tc>
                <a:tc>
                  <a:txBody>
                    <a:bodyPr/>
                    <a:lstStyle/>
                    <a:p>
                      <a:r>
                        <a:rPr lang="ru-RU" sz="1400" dirty="0" smtClean="0"/>
                        <a:t>Написание коротких</a:t>
                      </a:r>
                    </a:p>
                    <a:p>
                      <a:r>
                        <a:rPr lang="ru-RU" sz="1400" dirty="0" smtClean="0"/>
                        <a:t>поздравлений с днем</a:t>
                      </a:r>
                    </a:p>
                    <a:p>
                      <a:r>
                        <a:rPr lang="ru-RU" sz="1400" dirty="0" smtClean="0"/>
                        <a:t>рождения и другими</a:t>
                      </a:r>
                    </a:p>
                    <a:p>
                      <a:r>
                        <a:rPr lang="ru-RU" sz="1400" dirty="0" smtClean="0"/>
                        <a:t>праздниками, выражение пожеланий</a:t>
                      </a:r>
                      <a:endParaRPr lang="ru-RU" sz="1400" dirty="0"/>
                    </a:p>
                  </a:txBody>
                  <a:tcPr marL="79163" marR="79163"/>
                </a:tc>
              </a:tr>
              <a:tr h="1166925">
                <a:tc>
                  <a:txBody>
                    <a:bodyPr/>
                    <a:lstStyle/>
                    <a:p>
                      <a:r>
                        <a:rPr lang="ru-RU" sz="1400" dirty="0" smtClean="0"/>
                        <a:t>4.3</a:t>
                      </a:r>
                      <a:endParaRPr lang="ru-RU" sz="1400" dirty="0"/>
                    </a:p>
                  </a:txBody>
                  <a:tcPr marL="79163" marR="79163"/>
                </a:tc>
                <a:tc>
                  <a:txBody>
                    <a:bodyPr/>
                    <a:lstStyle/>
                    <a:p>
                      <a:r>
                        <a:rPr lang="ru-RU" sz="1400" dirty="0" smtClean="0"/>
                        <a:t>Написание личного письма в</a:t>
                      </a:r>
                    </a:p>
                    <a:p>
                      <a:r>
                        <a:rPr lang="ru-RU" sz="1400" dirty="0" smtClean="0"/>
                        <a:t>ответ на письмо-стимул</a:t>
                      </a:r>
                      <a:endParaRPr lang="ru-RU" sz="1400" dirty="0"/>
                    </a:p>
                  </a:txBody>
                  <a:tcPr marL="79163" marR="79163"/>
                </a:tc>
                <a:tc>
                  <a:txBody>
                    <a:bodyPr/>
                    <a:lstStyle/>
                    <a:p>
                      <a:r>
                        <a:rPr lang="ru-RU" sz="1400" dirty="0" smtClean="0"/>
                        <a:t>Написание личного письма в</a:t>
                      </a:r>
                    </a:p>
                    <a:p>
                      <a:r>
                        <a:rPr lang="ru-RU" sz="1400" dirty="0" smtClean="0"/>
                        <a:t>ответ на письмо-стимул</a:t>
                      </a:r>
                      <a:endParaRPr lang="ru-RU" sz="1400" dirty="0"/>
                    </a:p>
                  </a:txBody>
                  <a:tcPr marL="79163" marR="79163"/>
                </a:tc>
              </a:tr>
            </a:tbl>
          </a:graphicData>
        </a:graphic>
      </p:graphicFrame>
    </p:spTree>
    <p:extLst>
      <p:ext uri="{BB962C8B-B14F-4D97-AF65-F5344CB8AC3E}">
        <p14:creationId xmlns:p14="http://schemas.microsoft.com/office/powerpoint/2010/main" val="1532110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dirty="0" smtClean="0"/>
              <a:t>Примеры из УМК</a:t>
            </a:r>
            <a:endParaRPr lang="ru-RU" dirty="0"/>
          </a:p>
        </p:txBody>
      </p:sp>
      <p:pic>
        <p:nvPicPr>
          <p:cNvPr id="10" name="Picture 2" descr="F:\2014-11 (ноя)\сканирование001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9512" y="1556792"/>
            <a:ext cx="4176464" cy="4320480"/>
          </a:xfrm>
          <a:noFill/>
        </p:spPr>
      </p:pic>
      <p:pic>
        <p:nvPicPr>
          <p:cNvPr id="11" name="Picture 3" descr="F:\2014-11 (ноя)\сканирование0014.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174614" y="2991866"/>
            <a:ext cx="3452635" cy="2381350"/>
          </a:xfrm>
          <a:noFill/>
        </p:spPr>
      </p:pic>
    </p:spTree>
    <p:extLst>
      <p:ext uri="{BB962C8B-B14F-4D97-AF65-F5344CB8AC3E}">
        <p14:creationId xmlns:p14="http://schemas.microsoft.com/office/powerpoint/2010/main" val="4150259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7" name="Picture 2" descr="F:\2014-11 (ноя)\сканирование000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3608" y="1628800"/>
            <a:ext cx="6624736" cy="4464496"/>
          </a:xfrm>
          <a:noFill/>
        </p:spPr>
      </p:pic>
    </p:spTree>
    <p:extLst>
      <p:ext uri="{BB962C8B-B14F-4D97-AF65-F5344CB8AC3E}">
        <p14:creationId xmlns:p14="http://schemas.microsoft.com/office/powerpoint/2010/main" val="262072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3" y="675725"/>
            <a:ext cx="6946934" cy="232996"/>
          </a:xfrm>
        </p:spPr>
        <p:txBody>
          <a:bodyPr>
            <a:normAutofit fontScale="90000"/>
          </a:bodyPr>
          <a:lstStyle/>
          <a:p>
            <a:endParaRPr lang="ru-RU"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331640" y="986756"/>
            <a:ext cx="6192687" cy="5439523"/>
          </a:xfrm>
          <a:noFill/>
        </p:spPr>
      </p:pic>
    </p:spTree>
    <p:extLst>
      <p:ext uri="{BB962C8B-B14F-4D97-AF65-F5344CB8AC3E}">
        <p14:creationId xmlns:p14="http://schemas.microsoft.com/office/powerpoint/2010/main" val="2809903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Пример из УМК</a:t>
            </a:r>
            <a:endParaRPr lang="ru-RU" dirty="0"/>
          </a:p>
        </p:txBody>
      </p:sp>
      <p:pic>
        <p:nvPicPr>
          <p:cNvPr id="7" name="Picture 2" descr="F:\сканы говорение\сканирование000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7504" y="1556792"/>
            <a:ext cx="4326632" cy="4896544"/>
          </a:xfrm>
          <a:noFill/>
        </p:spPr>
      </p:pic>
      <p:sp>
        <p:nvSpPr>
          <p:cNvPr id="6" name="Объект 5"/>
          <p:cNvSpPr>
            <a:spLocks noGrp="1"/>
          </p:cNvSpPr>
          <p:nvPr>
            <p:ph sz="half" idx="2"/>
          </p:nvPr>
        </p:nvSpPr>
        <p:spPr/>
        <p:txBody>
          <a:bodyPr/>
          <a:lstStyle/>
          <a:p>
            <a:r>
              <a:rPr lang="ru-RU" dirty="0"/>
              <a:t>Мини-монологи, предвосхищающие содержание текста</a:t>
            </a:r>
          </a:p>
          <a:p>
            <a:r>
              <a:rPr lang="ru-RU" dirty="0"/>
              <a:t>Комментирование заголовка</a:t>
            </a:r>
          </a:p>
          <a:p>
            <a:r>
              <a:rPr lang="ru-RU" dirty="0"/>
              <a:t>Комментирование подписей к картинкам</a:t>
            </a:r>
            <a:endParaRPr lang="ru-RU" b="1" dirty="0"/>
          </a:p>
          <a:p>
            <a:endParaRPr lang="ru-RU" dirty="0"/>
          </a:p>
        </p:txBody>
      </p:sp>
    </p:spTree>
    <p:extLst>
      <p:ext uri="{BB962C8B-B14F-4D97-AF65-F5344CB8AC3E}">
        <p14:creationId xmlns:p14="http://schemas.microsoft.com/office/powerpoint/2010/main" val="1995146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3" y="675725"/>
            <a:ext cx="7018941" cy="305004"/>
          </a:xfrm>
        </p:spPr>
        <p:txBody>
          <a:bodyPr>
            <a:normAutofit fontScale="90000"/>
          </a:bodyPr>
          <a:lstStyle/>
          <a:p>
            <a:endParaRPr lang="ru-RU" dirty="0"/>
          </a:p>
        </p:txBody>
      </p:sp>
      <p:pic>
        <p:nvPicPr>
          <p:cNvPr id="5" name="Picture 2" descr="F:\2014-11 (ноя)\сканирование002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4176464"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2014-11 (ноя)\сканирование0026.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20072" y="646897"/>
            <a:ext cx="2232248" cy="5817241"/>
          </a:xfrm>
          <a:noFill/>
        </p:spPr>
      </p:pic>
    </p:spTree>
    <p:extLst>
      <p:ext uri="{BB962C8B-B14F-4D97-AF65-F5344CB8AC3E}">
        <p14:creationId xmlns:p14="http://schemas.microsoft.com/office/powerpoint/2010/main" val="226029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7" name="Picture 2" descr="F:\2014-11 (ноя)\сканирование00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9632" y="1412776"/>
            <a:ext cx="6336704" cy="4752528"/>
          </a:xfrm>
          <a:noFill/>
        </p:spPr>
      </p:pic>
    </p:spTree>
    <p:extLst>
      <p:ext uri="{BB962C8B-B14F-4D97-AF65-F5344CB8AC3E}">
        <p14:creationId xmlns:p14="http://schemas.microsoft.com/office/powerpoint/2010/main" val="124399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2014-11 (ноя)\сканирование002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5616" y="1772816"/>
            <a:ext cx="6768752" cy="4464496"/>
          </a:xfrm>
          <a:noFill/>
        </p:spPr>
      </p:pic>
    </p:spTree>
    <p:extLst>
      <p:ext uri="{BB962C8B-B14F-4D97-AF65-F5344CB8AC3E}">
        <p14:creationId xmlns:p14="http://schemas.microsoft.com/office/powerpoint/2010/main" val="74638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Формирование навыков монологической речи</a:t>
            </a:r>
            <a:endParaRPr lang="ru-RU" dirty="0"/>
          </a:p>
        </p:txBody>
      </p:sp>
      <p:sp>
        <p:nvSpPr>
          <p:cNvPr id="3" name="Объект 2"/>
          <p:cNvSpPr>
            <a:spLocks noGrp="1"/>
          </p:cNvSpPr>
          <p:nvPr>
            <p:ph idx="1"/>
          </p:nvPr>
        </p:nvSpPr>
        <p:spPr/>
        <p:txBody>
          <a:bodyPr>
            <a:normAutofit fontScale="92500" lnSpcReduction="20000"/>
          </a:bodyPr>
          <a:lstStyle/>
          <a:p>
            <a:r>
              <a:rPr lang="ru-RU" sz="2800" dirty="0"/>
              <a:t> На первом этапе монологические умения формируются в учебной монологической речи. При обучении связным видам речи учитель должен: ставить конкретную и небольшую цель: - сочетать практические и воспитательные задачи в единстве; - развивать как устную, так и письменную. Для того чтобы работа протекала эффективно, требуется тщательная подготовка. Необходимо, во - первых, подобрать языковой и наглядный материал, во - вторых, установить, с какими трудностями в каждом отдельном случае ученики могут столкнуться и как их преодолеть, и, в третьих - наметить для себя четкую последовательность работы в классе </a:t>
            </a:r>
            <a:endParaRPr lang="ru-RU" dirty="0"/>
          </a:p>
        </p:txBody>
      </p:sp>
    </p:spTree>
    <p:extLst>
      <p:ext uri="{BB962C8B-B14F-4D97-AF65-F5344CB8AC3E}">
        <p14:creationId xmlns:p14="http://schemas.microsoft.com/office/powerpoint/2010/main" val="3992368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Этапы работы</a:t>
            </a:r>
            <a:endParaRPr lang="ru-RU" dirty="0"/>
          </a:p>
        </p:txBody>
      </p:sp>
      <p:sp>
        <p:nvSpPr>
          <p:cNvPr id="3" name="Объект 2"/>
          <p:cNvSpPr>
            <a:spLocks noGrp="1"/>
          </p:cNvSpPr>
          <p:nvPr>
            <p:ph idx="1"/>
          </p:nvPr>
        </p:nvSpPr>
        <p:spPr/>
        <p:txBody>
          <a:bodyPr>
            <a:normAutofit fontScale="92500" lnSpcReduction="20000"/>
          </a:bodyPr>
          <a:lstStyle/>
          <a:p>
            <a:pPr>
              <a:lnSpc>
                <a:spcPct val="90000"/>
              </a:lnSpc>
            </a:pPr>
            <a:r>
              <a:rPr lang="ru-RU" sz="2800" dirty="0">
                <a:latin typeface="Times New Roman" pitchFamily="18" charset="0"/>
                <a:cs typeface="Times New Roman" pitchFamily="18" charset="0"/>
              </a:rPr>
              <a:t>1. </a:t>
            </a:r>
            <a:r>
              <a:rPr lang="ru-RU" sz="2800" dirty="0">
                <a:latin typeface="Verdana" panose="020B0604030504040204" pitchFamily="34" charset="0"/>
                <a:ea typeface="Verdana" panose="020B0604030504040204" pitchFamily="34" charset="0"/>
                <a:cs typeface="Times New Roman" pitchFamily="18" charset="0"/>
              </a:rPr>
              <a:t>Определение и разъяснение задачи. </a:t>
            </a:r>
          </a:p>
          <a:p>
            <a:pPr>
              <a:lnSpc>
                <a:spcPct val="90000"/>
              </a:lnSpc>
            </a:pPr>
            <a:r>
              <a:rPr lang="ru-RU" sz="2800" dirty="0">
                <a:latin typeface="Verdana" panose="020B0604030504040204" pitchFamily="34" charset="0"/>
                <a:ea typeface="Verdana" panose="020B0604030504040204" pitchFamily="34" charset="0"/>
                <a:cs typeface="Times New Roman" pitchFamily="18" charset="0"/>
              </a:rPr>
              <a:t>2. Работа над текстом, используемым как опора для данного вида работы. </a:t>
            </a:r>
          </a:p>
          <a:p>
            <a:pPr>
              <a:lnSpc>
                <a:spcPct val="90000"/>
              </a:lnSpc>
            </a:pPr>
            <a:r>
              <a:rPr lang="ru-RU" sz="2800" dirty="0">
                <a:latin typeface="Verdana" panose="020B0604030504040204" pitchFamily="34" charset="0"/>
                <a:ea typeface="Verdana" panose="020B0604030504040204" pitchFamily="34" charset="0"/>
                <a:cs typeface="Times New Roman" pitchFamily="18" charset="0"/>
              </a:rPr>
              <a:t>3. Постановка основных вопросов, способствующих раскрытию содержания текста.</a:t>
            </a:r>
          </a:p>
          <a:p>
            <a:pPr>
              <a:lnSpc>
                <a:spcPct val="90000"/>
              </a:lnSpc>
            </a:pPr>
            <a:r>
              <a:rPr lang="ru-RU" sz="2800" dirty="0">
                <a:latin typeface="Verdana" panose="020B0604030504040204" pitchFamily="34" charset="0"/>
                <a:ea typeface="Verdana" panose="020B0604030504040204" pitchFamily="34" charset="0"/>
                <a:cs typeface="Times New Roman" pitchFamily="18" charset="0"/>
              </a:rPr>
              <a:t>4. Создание языковой базы. Повторение пройденного языкового материала и сообщение нового, необходимого для выполнения данного задания. </a:t>
            </a:r>
          </a:p>
          <a:p>
            <a:pPr>
              <a:lnSpc>
                <a:spcPct val="90000"/>
              </a:lnSpc>
            </a:pPr>
            <a:r>
              <a:rPr lang="ru-RU" sz="2800" dirty="0">
                <a:latin typeface="Verdana" panose="020B0604030504040204" pitchFamily="34" charset="0"/>
                <a:ea typeface="Verdana" panose="020B0604030504040204" pitchFamily="34" charset="0"/>
                <a:cs typeface="Times New Roman" pitchFamily="18" charset="0"/>
              </a:rPr>
              <a:t>5. Устное выполнение задания, сначала коллективно всеми учащимися класса, затем индивидуально</a:t>
            </a:r>
            <a:endParaRPr lang="ru-RU"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17131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a:lnSpc>
                <a:spcPct val="80000"/>
              </a:lnSpc>
            </a:pPr>
            <a:r>
              <a:rPr lang="ru-RU" sz="2400" dirty="0">
                <a:latin typeface="Times New Roman" pitchFamily="18" charset="0"/>
                <a:cs typeface="Times New Roman" pitchFamily="18" charset="0"/>
              </a:rPr>
              <a:t>6</a:t>
            </a:r>
            <a:r>
              <a:rPr lang="ru-RU" sz="2400" dirty="0">
                <a:latin typeface="Verdana" panose="020B0604030504040204" pitchFamily="34" charset="0"/>
                <a:ea typeface="Verdana" panose="020B0604030504040204" pitchFamily="34" charset="0"/>
                <a:cs typeface="Times New Roman" pitchFamily="18" charset="0"/>
              </a:rPr>
              <a:t>. Письменная работа в течение 5 - 10 минут. </a:t>
            </a:r>
          </a:p>
          <a:p>
            <a:pPr>
              <a:lnSpc>
                <a:spcPct val="80000"/>
              </a:lnSpc>
            </a:pPr>
            <a:r>
              <a:rPr lang="ru-RU" sz="2400" dirty="0">
                <a:latin typeface="Verdana" panose="020B0604030504040204" pitchFamily="34" charset="0"/>
                <a:ea typeface="Verdana" panose="020B0604030504040204" pitchFamily="34" charset="0"/>
                <a:cs typeface="Times New Roman" pitchFamily="18" charset="0"/>
              </a:rPr>
              <a:t>7. Обсуждение работ. Учитель отмечает лучшие работы, особенное внимание уделяет их содержанию (раскрытию темы, последовательности изложения и т. п.) </a:t>
            </a:r>
          </a:p>
          <a:p>
            <a:pPr>
              <a:lnSpc>
                <a:spcPct val="80000"/>
              </a:lnSpc>
            </a:pPr>
            <a:r>
              <a:rPr lang="ru-RU" sz="2400" dirty="0">
                <a:latin typeface="Verdana" panose="020B0604030504040204" pitchFamily="34" charset="0"/>
                <a:ea typeface="Verdana" panose="020B0604030504040204" pitchFamily="34" charset="0"/>
                <a:cs typeface="Times New Roman" pitchFamily="18" charset="0"/>
              </a:rPr>
              <a:t>8. Заключительный рассказ. После исправления ошибок он должен быть сделан в быстром темпе и без ошибок. </a:t>
            </a:r>
          </a:p>
          <a:p>
            <a:pPr>
              <a:lnSpc>
                <a:spcPct val="80000"/>
              </a:lnSpc>
            </a:pPr>
            <a:r>
              <a:rPr lang="ru-RU" sz="2400" dirty="0">
                <a:latin typeface="Verdana" panose="020B0604030504040204" pitchFamily="34" charset="0"/>
                <a:ea typeface="Verdana" panose="020B0604030504040204" pitchFamily="34" charset="0"/>
                <a:cs typeface="Times New Roman" pitchFamily="18" charset="0"/>
              </a:rPr>
              <a:t>9. Дополнение учителя, ставящее цель расширить кругозор школьников и развить навык понимания разговорной речи на слух. </a:t>
            </a:r>
          </a:p>
          <a:p>
            <a:endParaRPr lang="ru-RU" dirty="0"/>
          </a:p>
        </p:txBody>
      </p:sp>
    </p:spTree>
    <p:extLst>
      <p:ext uri="{BB962C8B-B14F-4D97-AF65-F5344CB8AC3E}">
        <p14:creationId xmlns:p14="http://schemas.microsoft.com/office/powerpoint/2010/main" val="428589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b="1" dirty="0">
                <a:solidFill>
                  <a:prstClr val="black"/>
                </a:solidFill>
              </a:rPr>
              <a:t>Кодификатор элементов содержания и требований к уровню подготовки обучающихся</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264100503"/>
              </p:ext>
            </p:extLst>
          </p:nvPr>
        </p:nvGraphicFramePr>
        <p:xfrm>
          <a:off x="971600" y="1412777"/>
          <a:ext cx="7704856" cy="5182303"/>
        </p:xfrm>
        <a:graphic>
          <a:graphicData uri="http://schemas.openxmlformats.org/drawingml/2006/table">
            <a:tbl>
              <a:tblPr firstRow="1" bandRow="1">
                <a:tableStyleId>{5C22544A-7EE6-4342-B048-85BDC9FD1C3A}</a:tableStyleId>
              </a:tblPr>
              <a:tblGrid>
                <a:gridCol w="1100693"/>
                <a:gridCol w="6604163"/>
              </a:tblGrid>
              <a:tr h="307160">
                <a:tc>
                  <a:txBody>
                    <a:bodyPr/>
                    <a:lstStyle/>
                    <a:p>
                      <a:r>
                        <a:rPr lang="ru-RU" sz="1600" dirty="0" smtClean="0"/>
                        <a:t>2.1</a:t>
                      </a:r>
                      <a:endParaRPr lang="ru-RU" sz="1600" dirty="0"/>
                    </a:p>
                  </a:txBody>
                  <a:tcPr/>
                </a:tc>
                <a:tc>
                  <a:txBody>
                    <a:bodyPr/>
                    <a:lstStyle/>
                    <a:p>
                      <a:r>
                        <a:rPr lang="ru-RU" sz="1600" dirty="0" smtClean="0"/>
                        <a:t>Орфография</a:t>
                      </a:r>
                      <a:endParaRPr lang="ru-RU" sz="1600" dirty="0"/>
                    </a:p>
                  </a:txBody>
                  <a:tcPr/>
                </a:tc>
              </a:tr>
              <a:tr h="771417">
                <a:tc>
                  <a:txBody>
                    <a:bodyPr/>
                    <a:lstStyle/>
                    <a:p>
                      <a:r>
                        <a:rPr lang="ru-RU" sz="1600" dirty="0" smtClean="0"/>
                        <a:t>2.1.1</a:t>
                      </a:r>
                      <a:endParaRPr lang="ru-RU" sz="1600" dirty="0"/>
                    </a:p>
                  </a:txBody>
                  <a:tcPr/>
                </a:tc>
                <a:tc>
                  <a:txBody>
                    <a:bodyPr/>
                    <a:lstStyle/>
                    <a:p>
                      <a:r>
                        <a:rPr lang="ru-RU" sz="1600" dirty="0" smtClean="0"/>
                        <a:t>Владеть орфографическими навыками на</a:t>
                      </a:r>
                    </a:p>
                    <a:p>
                      <a:r>
                        <a:rPr lang="ru-RU" sz="1600" dirty="0" smtClean="0"/>
                        <a:t>основе изучаемого лексико-грамматического материала</a:t>
                      </a:r>
                      <a:endParaRPr lang="ru-RU" sz="1600" dirty="0"/>
                    </a:p>
                  </a:txBody>
                  <a:tcPr/>
                </a:tc>
              </a:tr>
              <a:tr h="307160">
                <a:tc>
                  <a:txBody>
                    <a:bodyPr/>
                    <a:lstStyle/>
                    <a:p>
                      <a:r>
                        <a:rPr lang="ru-RU" sz="1600" dirty="0" smtClean="0"/>
                        <a:t>2.2</a:t>
                      </a:r>
                      <a:endParaRPr lang="ru-RU" sz="1600" dirty="0"/>
                    </a:p>
                  </a:txBody>
                  <a:tcPr/>
                </a:tc>
                <a:tc>
                  <a:txBody>
                    <a:bodyPr/>
                    <a:lstStyle/>
                    <a:p>
                      <a:r>
                        <a:rPr lang="ru-RU" sz="1600" b="1" dirty="0" smtClean="0"/>
                        <a:t>Фонетическая сторона речи</a:t>
                      </a:r>
                      <a:endParaRPr lang="ru-RU" sz="1600" b="1" dirty="0"/>
                    </a:p>
                  </a:txBody>
                  <a:tcPr/>
                </a:tc>
              </a:tr>
              <a:tr h="1745839">
                <a:tc>
                  <a:txBody>
                    <a:bodyPr/>
                    <a:lstStyle/>
                    <a:p>
                      <a:r>
                        <a:rPr lang="ru-RU" sz="1600" dirty="0" smtClean="0"/>
                        <a:t>2.2.1</a:t>
                      </a:r>
                      <a:endParaRPr lang="ru-RU" sz="1600" dirty="0"/>
                    </a:p>
                  </a:txBody>
                  <a:tcPr/>
                </a:tc>
                <a:tc>
                  <a:txBody>
                    <a:bodyPr/>
                    <a:lstStyle/>
                    <a:p>
                      <a:r>
                        <a:rPr lang="ru-RU" sz="1600" dirty="0" smtClean="0"/>
                        <a:t>Владеть навыками адекватного (без</a:t>
                      </a:r>
                    </a:p>
                    <a:p>
                      <a:r>
                        <a:rPr lang="ru-RU" sz="1600" dirty="0" smtClean="0"/>
                        <a:t>фонематических ошибок, ведущих к сбою в</a:t>
                      </a:r>
                    </a:p>
                    <a:p>
                      <a:r>
                        <a:rPr lang="ru-RU" sz="1600" dirty="0" smtClean="0"/>
                        <a:t>коммуникации) произношения и различения</a:t>
                      </a:r>
                    </a:p>
                    <a:p>
                      <a:r>
                        <a:rPr lang="ru-RU" sz="1600" dirty="0" smtClean="0"/>
                        <a:t>на слух всех звуков английского языка,</a:t>
                      </a:r>
                    </a:p>
                    <a:p>
                      <a:r>
                        <a:rPr lang="ru-RU" sz="1600" dirty="0" smtClean="0"/>
                        <a:t>соблюдать правильное ударение в словах и</a:t>
                      </a:r>
                    </a:p>
                    <a:p>
                      <a:r>
                        <a:rPr lang="ru-RU" sz="1600" dirty="0" smtClean="0"/>
                        <a:t>фразах, делить предложения на смысловые группы</a:t>
                      </a:r>
                      <a:endParaRPr lang="ru-RU" sz="1600" dirty="0"/>
                    </a:p>
                  </a:txBody>
                  <a:tcPr/>
                </a:tc>
              </a:tr>
              <a:tr h="927687">
                <a:tc>
                  <a:txBody>
                    <a:bodyPr/>
                    <a:lstStyle/>
                    <a:p>
                      <a:r>
                        <a:rPr lang="ru-RU" sz="1600" dirty="0" smtClean="0"/>
                        <a:t>2.2.2</a:t>
                      </a:r>
                      <a:endParaRPr lang="ru-RU" sz="1600" dirty="0"/>
                    </a:p>
                  </a:txBody>
                  <a:tcPr/>
                </a:tc>
                <a:tc>
                  <a:txBody>
                    <a:bodyPr/>
                    <a:lstStyle/>
                    <a:p>
                      <a:r>
                        <a:rPr lang="ru-RU" sz="1600" dirty="0" smtClean="0"/>
                        <a:t>Владеть навыками ритмико-интонационного</a:t>
                      </a:r>
                    </a:p>
                    <a:p>
                      <a:r>
                        <a:rPr lang="ru-RU" sz="1600" dirty="0" smtClean="0"/>
                        <a:t>оформления различных типов предложений</a:t>
                      </a:r>
                    </a:p>
                    <a:p>
                      <a:endParaRPr lang="ru-RU" sz="1600" dirty="0"/>
                    </a:p>
                  </a:txBody>
                  <a:tcPr/>
                </a:tc>
              </a:tr>
              <a:tr h="307160">
                <a:tc>
                  <a:txBody>
                    <a:bodyPr/>
                    <a:lstStyle/>
                    <a:p>
                      <a:r>
                        <a:rPr lang="ru-RU" sz="1600" dirty="0" smtClean="0"/>
                        <a:t>2.2.3</a:t>
                      </a:r>
                      <a:endParaRPr lang="ru-RU" sz="1600" dirty="0"/>
                    </a:p>
                  </a:txBody>
                  <a:tcPr/>
                </a:tc>
                <a:tc>
                  <a:txBody>
                    <a:bodyPr/>
                    <a:lstStyle/>
                    <a:p>
                      <a:r>
                        <a:rPr lang="ru-RU" sz="1600" dirty="0" smtClean="0"/>
                        <a:t>Читать вслух небольшие аутентичные</a:t>
                      </a:r>
                    </a:p>
                    <a:p>
                      <a:r>
                        <a:rPr lang="ru-RU" sz="1600" dirty="0" smtClean="0"/>
                        <a:t>тексты, построенные на изученном языковом</a:t>
                      </a:r>
                    </a:p>
                    <a:p>
                      <a:r>
                        <a:rPr lang="ru-RU" sz="1600" dirty="0" smtClean="0"/>
                        <a:t>материале, демонстрируя понимание текста,</a:t>
                      </a:r>
                    </a:p>
                    <a:p>
                      <a:r>
                        <a:rPr lang="ru-RU" sz="1600" dirty="0" smtClean="0"/>
                        <a:t>с соблюдением правил чтения и соответствующей интонации</a:t>
                      </a:r>
                      <a:endParaRPr lang="ru-RU" sz="1600" dirty="0"/>
                    </a:p>
                  </a:txBody>
                  <a:tcPr/>
                </a:tc>
              </a:tr>
            </a:tbl>
          </a:graphicData>
        </a:graphic>
      </p:graphicFrame>
    </p:spTree>
    <p:extLst>
      <p:ext uri="{BB962C8B-B14F-4D97-AF65-F5344CB8AC3E}">
        <p14:creationId xmlns:p14="http://schemas.microsoft.com/office/powerpoint/2010/main" val="25038317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Тренировочные упражнения</a:t>
            </a:r>
            <a:endParaRPr lang="ru-RU" dirty="0"/>
          </a:p>
        </p:txBody>
      </p:sp>
      <p:sp>
        <p:nvSpPr>
          <p:cNvPr id="3" name="Объект 2"/>
          <p:cNvSpPr>
            <a:spLocks noGrp="1"/>
          </p:cNvSpPr>
          <p:nvPr>
            <p:ph idx="1"/>
          </p:nvPr>
        </p:nvSpPr>
        <p:spPr/>
        <p:txBody>
          <a:bodyPr>
            <a:normAutofit/>
          </a:bodyPr>
          <a:lstStyle/>
          <a:p>
            <a:r>
              <a:rPr lang="ru-RU" sz="2400" dirty="0">
                <a:latin typeface="Verdana" panose="020B0604030504040204" pitchFamily="34" charset="0"/>
                <a:ea typeface="Verdana" panose="020B0604030504040204" pitchFamily="34" charset="0"/>
                <a:cs typeface="Times New Roman" pitchFamily="18" charset="0"/>
              </a:rPr>
              <a:t>Продолжи предложение</a:t>
            </a:r>
          </a:p>
          <a:p>
            <a:r>
              <a:rPr lang="ru-RU" sz="2400" dirty="0">
                <a:latin typeface="Verdana" panose="020B0604030504040204" pitchFamily="34" charset="0"/>
                <a:ea typeface="Verdana" panose="020B0604030504040204" pitchFamily="34" charset="0"/>
                <a:cs typeface="Times New Roman" pitchFamily="18" charset="0"/>
              </a:rPr>
              <a:t>Подберите как можно больше прилагательных к словам</a:t>
            </a:r>
          </a:p>
          <a:p>
            <a:r>
              <a:rPr lang="ru-RU" sz="2400" dirty="0">
                <a:latin typeface="Verdana" panose="020B0604030504040204" pitchFamily="34" charset="0"/>
                <a:ea typeface="Verdana" panose="020B0604030504040204" pitchFamily="34" charset="0"/>
                <a:cs typeface="Times New Roman" pitchFamily="18" charset="0"/>
              </a:rPr>
              <a:t>Подберите синонимы –антонимы</a:t>
            </a:r>
          </a:p>
          <a:p>
            <a:r>
              <a:rPr lang="ru-RU" sz="2400" dirty="0">
                <a:latin typeface="Verdana" panose="020B0604030504040204" pitchFamily="34" charset="0"/>
                <a:ea typeface="Verdana" panose="020B0604030504040204" pitchFamily="34" charset="0"/>
                <a:cs typeface="Times New Roman" pitchFamily="18" charset="0"/>
              </a:rPr>
              <a:t>Составьте несколько предложений с фразовыми глаголами и устойчивыми выражениями</a:t>
            </a:r>
          </a:p>
          <a:p>
            <a:r>
              <a:rPr lang="ru-RU" sz="2400" dirty="0">
                <a:latin typeface="Verdana" panose="020B0604030504040204" pitchFamily="34" charset="0"/>
                <a:ea typeface="Verdana" panose="020B0604030504040204" pitchFamily="34" charset="0"/>
                <a:cs typeface="Times New Roman" pitchFamily="18" charset="0"/>
              </a:rPr>
              <a:t>Составьте список клише для высказывания со зрительной опорой</a:t>
            </a:r>
          </a:p>
          <a:p>
            <a:endParaRPr lang="ru-RU" dirty="0"/>
          </a:p>
        </p:txBody>
      </p:sp>
    </p:spTree>
    <p:extLst>
      <p:ext uri="{BB962C8B-B14F-4D97-AF65-F5344CB8AC3E}">
        <p14:creationId xmlns:p14="http://schemas.microsoft.com/office/powerpoint/2010/main" val="1668525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7" name="Picture 2" descr="C:\Users\Sony\Desktop\Сканы Spotlight\2014-11 (ноя)\сканирование0019.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4248472" cy="4536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Sony\Desktop\Сканы Spotlight\2014-11 (ноя)\сканирование002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30102" y="2420888"/>
            <a:ext cx="4049036"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336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Рекомендации учителям </a:t>
            </a:r>
            <a:endParaRPr lang="ru-RU" b="1" dirty="0"/>
          </a:p>
        </p:txBody>
      </p:sp>
      <p:sp>
        <p:nvSpPr>
          <p:cNvPr id="3" name="Объект 2"/>
          <p:cNvSpPr>
            <a:spLocks noGrp="1"/>
          </p:cNvSpPr>
          <p:nvPr>
            <p:ph idx="1"/>
          </p:nvPr>
        </p:nvSpPr>
        <p:spPr>
          <a:xfrm>
            <a:off x="467544" y="1268760"/>
            <a:ext cx="8229600" cy="4709120"/>
          </a:xfrm>
        </p:spPr>
        <p:txBody>
          <a:bodyPr>
            <a:noAutofit/>
          </a:bodyPr>
          <a:lstStyle/>
          <a:p>
            <a:pPr marL="0" indent="0" algn="just">
              <a:buNone/>
            </a:pPr>
            <a:r>
              <a:rPr lang="ru-RU" sz="2400" dirty="0" smtClean="0"/>
              <a:t>	Для </a:t>
            </a:r>
            <a:r>
              <a:rPr lang="ru-RU" sz="2400" dirty="0"/>
              <a:t>успешного выполнения задания 1 следует отработать с учащимися чтение текстов из Открытого банка заданий ФИПИ и при этом научить их читать текст до конца внимательно и уверенно, не пропуская и не заменяя слова, за отведённое время (2 минуты). Разбирая допущенные фонетические ошибки следует многократно закреплять артикуляцию сложных с фонетической точки зрения слов хором и индивидуально. Целесообразно закрепить навыки чтения числительных, дат, связующего –</a:t>
            </a:r>
            <a:r>
              <a:rPr lang="en-US" sz="2400" dirty="0"/>
              <a:t>r</a:t>
            </a:r>
            <a:r>
              <a:rPr lang="ru-RU" sz="2400" dirty="0"/>
              <a:t>.</a:t>
            </a:r>
          </a:p>
          <a:p>
            <a:pPr marL="0" indent="0">
              <a:buNone/>
            </a:pPr>
            <a:endParaRPr lang="ru-RU" sz="24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8394850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Рекомендации учителям </a:t>
            </a:r>
            <a:endParaRPr lang="ru-RU" b="1" dirty="0"/>
          </a:p>
        </p:txBody>
      </p:sp>
      <p:sp>
        <p:nvSpPr>
          <p:cNvPr id="3" name="Объект 2"/>
          <p:cNvSpPr>
            <a:spLocks noGrp="1"/>
          </p:cNvSpPr>
          <p:nvPr>
            <p:ph idx="1"/>
          </p:nvPr>
        </p:nvSpPr>
        <p:spPr>
          <a:xfrm>
            <a:off x="467544" y="1268760"/>
            <a:ext cx="8229600" cy="4709120"/>
          </a:xfrm>
        </p:spPr>
        <p:txBody>
          <a:bodyPr>
            <a:noAutofit/>
          </a:bodyPr>
          <a:lstStyle/>
          <a:p>
            <a:pPr marL="0" indent="0" algn="just">
              <a:buNone/>
            </a:pPr>
            <a:r>
              <a:rPr lang="ru-RU" sz="2400" dirty="0" smtClean="0"/>
              <a:t>	</a:t>
            </a:r>
            <a:r>
              <a:rPr lang="ru-RU" sz="2400" dirty="0"/>
              <a:t>При подготовке учащихся к выполнению задания 2 следует систематично в парной и групповой работе проводить речевые зарядки с отработкой лексики на следующие темы:</a:t>
            </a:r>
          </a:p>
          <a:p>
            <a:pPr marL="0" indent="0" algn="just">
              <a:buNone/>
            </a:pPr>
            <a:r>
              <a:rPr lang="ru-RU" sz="2400" dirty="0"/>
              <a:t>а) социально-бытовая сфера общения: общение в семье и школе, межличностные отношения с друзьями и сверстниками;</a:t>
            </a:r>
          </a:p>
          <a:p>
            <a:pPr marL="0" indent="0" algn="just">
              <a:buNone/>
            </a:pPr>
            <a:r>
              <a:rPr lang="ru-RU" sz="2400" dirty="0"/>
              <a:t>б) социально-культурная сфера: досуг и увлечения молодежи; страны изучаемого языка; родная страна; выдающиеся люди, их вклад в науку и мировую культуру; природа и проблемы экологии; здоровой образ жизни;</a:t>
            </a:r>
          </a:p>
          <a:p>
            <a:pPr marL="0" indent="0" algn="just">
              <a:buNone/>
            </a:pPr>
            <a:r>
              <a:rPr lang="ru-RU" sz="2400" dirty="0"/>
              <a:t>в) учебно-трудовая сфера: проблема выбора профессии и роль иностранного языка.</a:t>
            </a:r>
          </a:p>
          <a:p>
            <a:pPr marL="0" indent="0">
              <a:buNone/>
            </a:pPr>
            <a:endParaRPr lang="ru-RU" sz="24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9567813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Рекомендации учителям </a:t>
            </a:r>
            <a:endParaRPr lang="ru-RU" b="1" dirty="0"/>
          </a:p>
        </p:txBody>
      </p:sp>
      <p:sp>
        <p:nvSpPr>
          <p:cNvPr id="3" name="Объект 2"/>
          <p:cNvSpPr>
            <a:spLocks noGrp="1"/>
          </p:cNvSpPr>
          <p:nvPr>
            <p:ph idx="1"/>
          </p:nvPr>
        </p:nvSpPr>
        <p:spPr>
          <a:xfrm>
            <a:off x="467544" y="1268760"/>
            <a:ext cx="8229600" cy="4709120"/>
          </a:xfrm>
        </p:spPr>
        <p:txBody>
          <a:bodyPr>
            <a:noAutofit/>
          </a:bodyPr>
          <a:lstStyle/>
          <a:p>
            <a:pPr algn="just"/>
            <a:r>
              <a:rPr lang="ru-RU" sz="2400" dirty="0" smtClean="0"/>
              <a:t>В </a:t>
            </a:r>
            <a:r>
              <a:rPr lang="ru-RU" sz="2400" dirty="0"/>
              <a:t>начале подготовки к выполнению задания 3 учащимся следует предоставить ключевые слова для тех трёх пунктов плана, которые им необходимо раскрыть. В процессе актуализации лексико-грамматических навыков эти вербальные опоры рекомендуется постепенно убирать. </a:t>
            </a:r>
            <a:endParaRPr lang="ru-RU" sz="2400" dirty="0" smtClean="0"/>
          </a:p>
          <a:p>
            <a:pPr algn="just"/>
            <a:r>
              <a:rPr lang="ru-RU" sz="2400" dirty="0" smtClean="0"/>
              <a:t>Поскольку </a:t>
            </a:r>
            <a:r>
              <a:rPr lang="ru-RU" sz="2400" dirty="0"/>
              <a:t>задание 3 предполагает минимальное необходимое количество фраз (10-12), соблюдение экзаменуемыми плана ответа, наличие вступления и заключения, использование средств логической связи, а также соблюдение временных ограничений (2 минуты), учителям нужно автоматизировать умения учащихся реализовывать указанные требования. </a:t>
            </a:r>
          </a:p>
          <a:p>
            <a:pPr marL="0" indent="0">
              <a:buNone/>
            </a:pPr>
            <a:endParaRPr lang="ru-RU" sz="24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3530573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Рекомендации учителям </a:t>
            </a:r>
            <a:endParaRPr lang="ru-RU" b="1" dirty="0"/>
          </a:p>
        </p:txBody>
      </p:sp>
      <p:sp>
        <p:nvSpPr>
          <p:cNvPr id="3" name="Объект 2"/>
          <p:cNvSpPr>
            <a:spLocks noGrp="1"/>
          </p:cNvSpPr>
          <p:nvPr>
            <p:ph idx="1"/>
          </p:nvPr>
        </p:nvSpPr>
        <p:spPr>
          <a:xfrm>
            <a:off x="467544" y="1268760"/>
            <a:ext cx="8229600" cy="4709120"/>
          </a:xfrm>
        </p:spPr>
        <p:txBody>
          <a:bodyPr>
            <a:noAutofit/>
          </a:bodyPr>
          <a:lstStyle/>
          <a:p>
            <a:pPr algn="just"/>
            <a:r>
              <a:rPr lang="ru-RU" sz="2100" dirty="0"/>
              <a:t>Учителям необходимо подготовить учащихся в психологическом плане к использованию компенсаторных навыков и умений в случае дефицита лексических и/или грамматических средств оформления текста, а также к тому, что в аудитории несколько школьников будут сдавать экзамен одновременно, «отвечая» не учителю, а компьютерам.</a:t>
            </a:r>
          </a:p>
          <a:p>
            <a:pPr algn="just"/>
            <a:r>
              <a:rPr lang="ru-RU" sz="2100" dirty="0"/>
              <a:t>Следует отметить общие тенденции, характерные для групп участников ОГЭ с разным уровнем подготовки: процент выполнения различных заданий увеличивается пропорционально отметке, полученной данной группой участников ОГЭ. Также можно сделать вывод о том, что с заданиями повышенного (второго) уровня сложности справляется в целом меньше участников экзамена по сравнению с заданиями базового (первого) уровня сложности.</a:t>
            </a:r>
          </a:p>
          <a:p>
            <a:pPr marL="0" indent="0">
              <a:buNone/>
            </a:pPr>
            <a:endParaRPr lang="ru-RU" sz="24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4160767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solidFill>
                  <a:prstClr val="black"/>
                </a:solidFill>
              </a:rPr>
              <a:t>Прочие важные </a:t>
            </a:r>
            <a:r>
              <a:rPr lang="ru-RU" dirty="0" smtClean="0">
                <a:solidFill>
                  <a:prstClr val="black"/>
                </a:solidFill>
              </a:rPr>
              <a:t>моменты </a:t>
            </a:r>
            <a:br>
              <a:rPr lang="ru-RU" dirty="0" smtClean="0">
                <a:solidFill>
                  <a:prstClr val="black"/>
                </a:solidFill>
              </a:rPr>
            </a:br>
            <a:r>
              <a:rPr lang="ru-RU" dirty="0" smtClean="0">
                <a:solidFill>
                  <a:prstClr val="black"/>
                </a:solidFill>
              </a:rPr>
              <a:t>по устной части </a:t>
            </a:r>
            <a:endParaRPr lang="ru-RU" dirty="0"/>
          </a:p>
        </p:txBody>
      </p:sp>
      <p:sp>
        <p:nvSpPr>
          <p:cNvPr id="3" name="Объект 2"/>
          <p:cNvSpPr>
            <a:spLocks noGrp="1"/>
          </p:cNvSpPr>
          <p:nvPr>
            <p:ph idx="1"/>
          </p:nvPr>
        </p:nvSpPr>
        <p:spPr/>
        <p:txBody>
          <a:bodyPr>
            <a:normAutofit/>
          </a:bodyPr>
          <a:lstStyle/>
          <a:p>
            <a:pPr lvl="0"/>
            <a:r>
              <a:rPr lang="ru-RU" sz="2400" dirty="0" smtClean="0">
                <a:solidFill>
                  <a:prstClr val="black"/>
                </a:solidFill>
              </a:rPr>
              <a:t>Эксперты оценивают </a:t>
            </a:r>
            <a:r>
              <a:rPr lang="ru-RU" sz="2400" dirty="0">
                <a:solidFill>
                  <a:prstClr val="black"/>
                </a:solidFill>
              </a:rPr>
              <a:t>последнее, что </a:t>
            </a:r>
            <a:r>
              <a:rPr lang="ru-RU" sz="2400" dirty="0" smtClean="0">
                <a:solidFill>
                  <a:prstClr val="black"/>
                </a:solidFill>
              </a:rPr>
              <a:t>слышат </a:t>
            </a:r>
            <a:r>
              <a:rPr lang="ru-RU" sz="2400" dirty="0">
                <a:solidFill>
                  <a:prstClr val="black"/>
                </a:solidFill>
              </a:rPr>
              <a:t>во всех заданиях устной части!</a:t>
            </a:r>
          </a:p>
          <a:p>
            <a:r>
              <a:rPr lang="ru-RU" dirty="0" smtClean="0">
                <a:solidFill>
                  <a:prstClr val="black"/>
                </a:solidFill>
              </a:rPr>
              <a:t>Третья </a:t>
            </a:r>
            <a:r>
              <a:rPr lang="ru-RU" dirty="0">
                <a:solidFill>
                  <a:prstClr val="black"/>
                </a:solidFill>
              </a:rPr>
              <a:t>проверка:</a:t>
            </a:r>
          </a:p>
          <a:p>
            <a:pPr marL="0" lvl="0" indent="0">
              <a:buNone/>
            </a:pPr>
            <a:r>
              <a:rPr lang="ru-RU" dirty="0" smtClean="0">
                <a:solidFill>
                  <a:prstClr val="black"/>
                </a:solidFill>
              </a:rPr>
              <a:t>в </a:t>
            </a:r>
            <a:r>
              <a:rPr lang="ru-RU" dirty="0">
                <a:solidFill>
                  <a:prstClr val="black"/>
                </a:solidFill>
              </a:rPr>
              <a:t>случае расхождения баллов, выставленных первым и вторым </a:t>
            </a:r>
            <a:r>
              <a:rPr lang="ru-RU" dirty="0" smtClean="0">
                <a:solidFill>
                  <a:prstClr val="black"/>
                </a:solidFill>
              </a:rPr>
              <a:t>экспертами за </a:t>
            </a:r>
            <a:r>
              <a:rPr lang="ru-RU" b="1" dirty="0" smtClean="0">
                <a:solidFill>
                  <a:prstClr val="black"/>
                </a:solidFill>
              </a:rPr>
              <a:t>все задания</a:t>
            </a:r>
            <a:r>
              <a:rPr lang="ru-RU" dirty="0" smtClean="0">
                <a:solidFill>
                  <a:prstClr val="black"/>
                </a:solidFill>
              </a:rPr>
              <a:t>, </a:t>
            </a:r>
            <a:r>
              <a:rPr lang="ru-RU" b="1" dirty="0">
                <a:solidFill>
                  <a:prstClr val="black"/>
                </a:solidFill>
              </a:rPr>
              <a:t>на </a:t>
            </a:r>
            <a:r>
              <a:rPr lang="ru-RU" b="1" dirty="0" smtClean="0">
                <a:solidFill>
                  <a:prstClr val="black"/>
                </a:solidFill>
              </a:rPr>
              <a:t>5 </a:t>
            </a:r>
            <a:r>
              <a:rPr lang="ru-RU" b="1" dirty="0">
                <a:solidFill>
                  <a:prstClr val="black"/>
                </a:solidFill>
              </a:rPr>
              <a:t>и более </a:t>
            </a:r>
            <a:r>
              <a:rPr lang="ru-RU" b="1" dirty="0" smtClean="0">
                <a:solidFill>
                  <a:prstClr val="black"/>
                </a:solidFill>
              </a:rPr>
              <a:t>баллов. </a:t>
            </a:r>
            <a:endParaRPr lang="ru-RU" b="1" dirty="0">
              <a:solidFill>
                <a:prstClr val="black"/>
              </a:solidFill>
            </a:endParaRPr>
          </a:p>
          <a:p>
            <a:pPr marL="0" lvl="0" indent="0">
              <a:buNone/>
            </a:pPr>
            <a:r>
              <a:rPr lang="ru-RU" dirty="0">
                <a:solidFill>
                  <a:prstClr val="black"/>
                </a:solidFill>
              </a:rPr>
              <a:t>Третий эксперт выставляет баллы по всем </a:t>
            </a:r>
            <a:r>
              <a:rPr lang="ru-RU" dirty="0" smtClean="0">
                <a:solidFill>
                  <a:prstClr val="black"/>
                </a:solidFill>
              </a:rPr>
              <a:t>заданиям.</a:t>
            </a:r>
            <a:endParaRPr lang="ru-RU" dirty="0">
              <a:solidFill>
                <a:prstClr val="black"/>
              </a:solidFill>
            </a:endParaRPr>
          </a:p>
          <a:p>
            <a:endParaRPr lang="ru-RU" dirty="0">
              <a:solidFill>
                <a:srgbClr val="FF0000"/>
              </a:solidFill>
            </a:endParaRPr>
          </a:p>
        </p:txBody>
      </p:sp>
    </p:spTree>
    <p:extLst>
      <p:ext uri="{BB962C8B-B14F-4D97-AF65-F5344CB8AC3E}">
        <p14:creationId xmlns:p14="http://schemas.microsoft.com/office/powerpoint/2010/main" val="191854364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060848"/>
            <a:ext cx="8229600" cy="4525963"/>
          </a:xfrm>
        </p:spPr>
        <p:txBody>
          <a:bodyPr>
            <a:normAutofit/>
          </a:bodyPr>
          <a:lstStyle/>
          <a:p>
            <a:pPr marL="0" indent="0" algn="ctr">
              <a:buNone/>
            </a:pPr>
            <a:r>
              <a:rPr lang="ru-RU" sz="3600" b="1" dirty="0"/>
              <a:t>Спасибо за внимание!</a:t>
            </a:r>
            <a:endParaRPr lang="ru-RU" sz="3600" b="1" dirty="0"/>
          </a:p>
        </p:txBody>
      </p:sp>
      <p:sp>
        <p:nvSpPr>
          <p:cNvPr id="4" name="Прямоугольник 3"/>
          <p:cNvSpPr/>
          <p:nvPr/>
        </p:nvSpPr>
        <p:spPr>
          <a:xfrm>
            <a:off x="2627784" y="4581128"/>
            <a:ext cx="6408712" cy="1323439"/>
          </a:xfrm>
          <a:prstGeom prst="rect">
            <a:avLst/>
          </a:prstGeom>
        </p:spPr>
        <p:txBody>
          <a:bodyPr wrap="square">
            <a:spAutoFit/>
          </a:bodyPr>
          <a:lstStyle/>
          <a:p>
            <a:r>
              <a:rPr lang="ru-RU" sz="2000" dirty="0" smtClean="0"/>
              <a:t>Председатель предметной комиссии ГИА-9 </a:t>
            </a:r>
            <a:endParaRPr lang="ru-RU" sz="2000" dirty="0" smtClean="0"/>
          </a:p>
          <a:p>
            <a:r>
              <a:rPr lang="ru-RU" sz="2000" dirty="0" err="1" smtClean="0"/>
              <a:t>Ахренов</a:t>
            </a:r>
            <a:r>
              <a:rPr lang="ru-RU" sz="2000" dirty="0" smtClean="0"/>
              <a:t>  Алексей </a:t>
            </a:r>
            <a:r>
              <a:rPr lang="ru-RU" sz="2000" dirty="0"/>
              <a:t>Владимирович </a:t>
            </a:r>
            <a:endParaRPr lang="ru-RU" sz="2000" dirty="0" smtClean="0"/>
          </a:p>
          <a:p>
            <a:r>
              <a:rPr lang="en-US" sz="2000" dirty="0" smtClean="0">
                <a:hlinkClick r:id="rId2"/>
              </a:rPr>
              <a:t>alexeiakhrenov@mail.ru</a:t>
            </a:r>
            <a:endParaRPr lang="en-US" sz="2000" dirty="0"/>
          </a:p>
          <a:p>
            <a:endParaRPr lang="ru-RU" sz="2000" dirty="0"/>
          </a:p>
        </p:txBody>
      </p:sp>
    </p:spTree>
    <p:extLst>
      <p:ext uri="{BB962C8B-B14F-4D97-AF65-F5344CB8AC3E}">
        <p14:creationId xmlns:p14="http://schemas.microsoft.com/office/powerpoint/2010/main" val="29927833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43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116632"/>
            <a:ext cx="7344816" cy="830997"/>
          </a:xfrm>
          <a:prstGeom prst="rect">
            <a:avLst/>
          </a:prstGeom>
          <a:noFill/>
        </p:spPr>
        <p:txBody>
          <a:bodyPr wrap="square" rtlCol="0">
            <a:spAutoFit/>
          </a:bodyPr>
          <a:lstStyle/>
          <a:p>
            <a:pPr algn="ctr"/>
            <a:r>
              <a:rPr lang="ru-RU" sz="4400" b="1" dirty="0" smtClean="0"/>
              <a:t>Структура КИМ </a:t>
            </a:r>
            <a:r>
              <a:rPr lang="ru-RU" sz="4400" b="1" dirty="0" smtClean="0">
                <a:latin typeface="Times New Roman" panose="02020603050405020304" pitchFamily="18" charset="0"/>
                <a:cs typeface="Times New Roman" panose="02020603050405020304" pitchFamily="18" charset="0"/>
              </a:rPr>
              <a:t>ОГЭ-2020</a:t>
            </a:r>
            <a:r>
              <a:rPr lang="ru-RU" sz="4800" dirty="0" smtClean="0"/>
              <a:t>:</a:t>
            </a:r>
            <a:endParaRPr lang="ru-RU" sz="4800" dirty="0"/>
          </a:p>
        </p:txBody>
      </p:sp>
      <p:graphicFrame>
        <p:nvGraphicFramePr>
          <p:cNvPr id="6" name="Таблица 5"/>
          <p:cNvGraphicFramePr>
            <a:graphicFrameLocks noGrp="1"/>
          </p:cNvGraphicFramePr>
          <p:nvPr>
            <p:extLst>
              <p:ext uri="{D42A27DB-BD31-4B8C-83A1-F6EECF244321}">
                <p14:modId xmlns:p14="http://schemas.microsoft.com/office/powerpoint/2010/main" val="3766808237"/>
              </p:ext>
            </p:extLst>
          </p:nvPr>
        </p:nvGraphicFramePr>
        <p:xfrm>
          <a:off x="107504" y="1124744"/>
          <a:ext cx="8784978" cy="5480136"/>
        </p:xfrm>
        <a:graphic>
          <a:graphicData uri="http://schemas.openxmlformats.org/drawingml/2006/table">
            <a:tbl>
              <a:tblPr firstRow="1" bandRow="1">
                <a:tableStyleId>{5C22544A-7EE6-4342-B048-85BDC9FD1C3A}</a:tableStyleId>
              </a:tblPr>
              <a:tblGrid>
                <a:gridCol w="2928326">
                  <a:extLst>
                    <a:ext uri="{9D8B030D-6E8A-4147-A177-3AD203B41FA5}">
                      <a16:colId xmlns:a16="http://schemas.microsoft.com/office/drawing/2014/main" xmlns="" val="20000"/>
                    </a:ext>
                  </a:extLst>
                </a:gridCol>
                <a:gridCol w="2928326">
                  <a:extLst>
                    <a:ext uri="{9D8B030D-6E8A-4147-A177-3AD203B41FA5}">
                      <a16:colId xmlns:a16="http://schemas.microsoft.com/office/drawing/2014/main" xmlns="" val="20001"/>
                    </a:ext>
                  </a:extLst>
                </a:gridCol>
                <a:gridCol w="2928326">
                  <a:extLst>
                    <a:ext uri="{9D8B030D-6E8A-4147-A177-3AD203B41FA5}">
                      <a16:colId xmlns:a16="http://schemas.microsoft.com/office/drawing/2014/main" xmlns="" val="20002"/>
                    </a:ext>
                  </a:extLst>
                </a:gridCol>
              </a:tblGrid>
              <a:tr h="722334">
                <a:tc>
                  <a:txBody>
                    <a:bodyPr/>
                    <a:lstStyle/>
                    <a:p>
                      <a:pPr algn="ctr"/>
                      <a:r>
                        <a:rPr lang="ru-RU" sz="2800" dirty="0" smtClean="0">
                          <a:solidFill>
                            <a:schemeClr val="tx1"/>
                          </a:solidFill>
                        </a:rPr>
                        <a:t>Структура работы:</a:t>
                      </a:r>
                      <a:endParaRPr lang="ru-RU" sz="2800" dirty="0">
                        <a:solidFill>
                          <a:schemeClr val="tx1"/>
                        </a:solidFill>
                      </a:endParaRPr>
                    </a:p>
                  </a:txBody>
                  <a:tcPr/>
                </a:tc>
                <a:tc>
                  <a:txBody>
                    <a:bodyPr/>
                    <a:lstStyle/>
                    <a:p>
                      <a:pPr algn="ctr"/>
                      <a:r>
                        <a:rPr lang="ru-RU" sz="2800" dirty="0" smtClean="0">
                          <a:solidFill>
                            <a:schemeClr val="tx1"/>
                          </a:solidFill>
                        </a:rPr>
                        <a:t>Количество заданий:</a:t>
                      </a:r>
                      <a:endParaRPr lang="ru-RU" sz="2800" dirty="0">
                        <a:solidFill>
                          <a:schemeClr val="tx1"/>
                        </a:solidFill>
                      </a:endParaRPr>
                    </a:p>
                  </a:txBody>
                  <a:tcPr/>
                </a:tc>
                <a:tc>
                  <a:txBody>
                    <a:bodyPr/>
                    <a:lstStyle/>
                    <a:p>
                      <a:pPr algn="ctr"/>
                      <a:r>
                        <a:rPr lang="ru-RU" sz="2800" dirty="0" smtClean="0">
                          <a:solidFill>
                            <a:schemeClr val="tx1"/>
                          </a:solidFill>
                        </a:rPr>
                        <a:t>Количество баллов:</a:t>
                      </a:r>
                      <a:endParaRPr lang="ru-RU" sz="2800" dirty="0">
                        <a:solidFill>
                          <a:schemeClr val="tx1"/>
                        </a:solidFill>
                      </a:endParaRPr>
                    </a:p>
                  </a:txBody>
                  <a:tcPr/>
                </a:tc>
                <a:extLst>
                  <a:ext uri="{0D108BD9-81ED-4DB2-BD59-A6C34878D82A}">
                    <a16:rowId xmlns:a16="http://schemas.microsoft.com/office/drawing/2014/main" xmlns="" val="10000"/>
                  </a:ext>
                </a:extLst>
              </a:tr>
              <a:tr h="722334">
                <a:tc>
                  <a:txBody>
                    <a:bodyPr/>
                    <a:lstStyle/>
                    <a:p>
                      <a:r>
                        <a:rPr lang="ru-RU" sz="2400" dirty="0" smtClean="0"/>
                        <a:t>Раздел </a:t>
                      </a:r>
                      <a:r>
                        <a:rPr lang="ru-RU" sz="2400" dirty="0" smtClean="0">
                          <a:latin typeface="Times New Roman" panose="02020603050405020304" pitchFamily="18" charset="0"/>
                          <a:cs typeface="Times New Roman" panose="02020603050405020304" pitchFamily="18" charset="0"/>
                        </a:rPr>
                        <a:t>1</a:t>
                      </a:r>
                      <a:r>
                        <a:rPr lang="ru-RU" sz="2400" dirty="0" smtClean="0"/>
                        <a:t> (аудирование)</a:t>
                      </a:r>
                      <a:endParaRPr lang="ru-RU" sz="2400" dirty="0"/>
                    </a:p>
                  </a:txBody>
                  <a:tcPr/>
                </a:tc>
                <a:tc>
                  <a:txBody>
                    <a:bodyPr/>
                    <a:lstStyle/>
                    <a:p>
                      <a:pPr algn="ctr"/>
                      <a:r>
                        <a:rPr lang="ru-RU" sz="3600" dirty="0" smtClean="0">
                          <a:latin typeface="Times New Roman" panose="02020603050405020304" pitchFamily="18" charset="0"/>
                          <a:cs typeface="Times New Roman" panose="02020603050405020304" pitchFamily="18" charset="0"/>
                        </a:rPr>
                        <a:t>8</a:t>
                      </a:r>
                      <a:endParaRPr lang="ru-RU" sz="3600" dirty="0">
                        <a:latin typeface="Times New Roman" panose="02020603050405020304" pitchFamily="18" charset="0"/>
                        <a:cs typeface="Times New Roman" panose="02020603050405020304" pitchFamily="18" charset="0"/>
                      </a:endParaRPr>
                    </a:p>
                  </a:txBody>
                  <a:tcPr/>
                </a:tc>
                <a:tc>
                  <a:txBody>
                    <a:bodyPr/>
                    <a:lstStyle/>
                    <a:p>
                      <a:pPr algn="ctr"/>
                      <a:r>
                        <a:rPr lang="ru-RU" sz="3600" dirty="0" smtClean="0">
                          <a:latin typeface="Times New Roman" panose="02020603050405020304" pitchFamily="18" charset="0"/>
                          <a:cs typeface="Times New Roman" panose="02020603050405020304" pitchFamily="18" charset="0"/>
                        </a:rPr>
                        <a:t>15</a:t>
                      </a:r>
                      <a:endParaRPr lang="ru-RU"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722334">
                <a:tc>
                  <a:txBody>
                    <a:bodyPr/>
                    <a:lstStyle/>
                    <a:p>
                      <a:r>
                        <a:rPr lang="ru-RU" sz="2400" dirty="0" smtClean="0">
                          <a:solidFill>
                            <a:srgbClr val="FF0000"/>
                          </a:solidFill>
                        </a:rPr>
                        <a:t>Раздел </a:t>
                      </a:r>
                      <a:r>
                        <a:rPr lang="ru-RU" sz="2400" dirty="0" smtClean="0">
                          <a:solidFill>
                            <a:srgbClr val="FF0000"/>
                          </a:solidFill>
                          <a:latin typeface="Times New Roman" panose="02020603050405020304" pitchFamily="18" charset="0"/>
                          <a:cs typeface="Times New Roman" panose="02020603050405020304" pitchFamily="18" charset="0"/>
                        </a:rPr>
                        <a:t>2</a:t>
                      </a:r>
                      <a:r>
                        <a:rPr lang="ru-RU" sz="2400" dirty="0" smtClean="0">
                          <a:solidFill>
                            <a:srgbClr val="FF0000"/>
                          </a:solidFill>
                        </a:rPr>
                        <a:t> (чтение)</a:t>
                      </a:r>
                      <a:endParaRPr lang="ru-RU" sz="2400" dirty="0">
                        <a:solidFill>
                          <a:srgbClr val="FF0000"/>
                        </a:solidFill>
                      </a:endParaRPr>
                    </a:p>
                  </a:txBody>
                  <a:tcPr/>
                </a:tc>
                <a:tc>
                  <a:txBody>
                    <a:bodyPr/>
                    <a:lstStyle/>
                    <a:p>
                      <a:pPr algn="ctr"/>
                      <a:r>
                        <a:rPr lang="ru-RU" sz="3600" dirty="0" smtClean="0">
                          <a:solidFill>
                            <a:srgbClr val="FF0000"/>
                          </a:solidFill>
                          <a:latin typeface="Times New Roman" panose="02020603050405020304" pitchFamily="18" charset="0"/>
                          <a:cs typeface="Times New Roman" panose="02020603050405020304" pitchFamily="18" charset="0"/>
                        </a:rPr>
                        <a:t>8</a:t>
                      </a:r>
                      <a:endParaRPr lang="ru-RU" sz="36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ru-RU" sz="3600" dirty="0" smtClean="0">
                          <a:solidFill>
                            <a:srgbClr val="FF0000"/>
                          </a:solidFill>
                          <a:latin typeface="Times New Roman" panose="02020603050405020304" pitchFamily="18" charset="0"/>
                          <a:cs typeface="Times New Roman" panose="02020603050405020304" pitchFamily="18" charset="0"/>
                        </a:rPr>
                        <a:t>13</a:t>
                      </a:r>
                      <a:endParaRPr lang="ru-RU" sz="36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722334">
                <a:tc>
                  <a:txBody>
                    <a:bodyPr/>
                    <a:lstStyle/>
                    <a:p>
                      <a:r>
                        <a:rPr lang="ru-RU" sz="2400" dirty="0" smtClean="0"/>
                        <a:t>Раздел </a:t>
                      </a:r>
                      <a:r>
                        <a:rPr lang="ru-RU" sz="2400" dirty="0" smtClean="0">
                          <a:latin typeface="Times New Roman" panose="02020603050405020304" pitchFamily="18" charset="0"/>
                          <a:cs typeface="Times New Roman" panose="02020603050405020304" pitchFamily="18" charset="0"/>
                        </a:rPr>
                        <a:t>3</a:t>
                      </a:r>
                      <a:r>
                        <a:rPr lang="ru-RU" sz="2400" dirty="0" smtClean="0"/>
                        <a:t> (лексика-грамматика)</a:t>
                      </a:r>
                      <a:endParaRPr lang="ru-RU" sz="2400" dirty="0"/>
                    </a:p>
                  </a:txBody>
                  <a:tcPr/>
                </a:tc>
                <a:tc>
                  <a:txBody>
                    <a:bodyPr/>
                    <a:lstStyle/>
                    <a:p>
                      <a:pPr algn="ctr"/>
                      <a:r>
                        <a:rPr lang="ru-RU" sz="3600" dirty="0" smtClean="0">
                          <a:latin typeface="Times New Roman" panose="02020603050405020304" pitchFamily="18" charset="0"/>
                          <a:cs typeface="Times New Roman" panose="02020603050405020304" pitchFamily="18" charset="0"/>
                        </a:rPr>
                        <a:t>15</a:t>
                      </a:r>
                      <a:endParaRPr lang="ru-RU" sz="3600" dirty="0">
                        <a:latin typeface="Times New Roman" panose="02020603050405020304" pitchFamily="18" charset="0"/>
                        <a:cs typeface="Times New Roman" panose="02020603050405020304" pitchFamily="18" charset="0"/>
                      </a:endParaRPr>
                    </a:p>
                  </a:txBody>
                  <a:tcPr/>
                </a:tc>
                <a:tc>
                  <a:txBody>
                    <a:bodyPr/>
                    <a:lstStyle/>
                    <a:p>
                      <a:pPr algn="ctr"/>
                      <a:r>
                        <a:rPr lang="ru-RU" sz="3600" dirty="0" smtClean="0">
                          <a:latin typeface="Times New Roman" panose="02020603050405020304" pitchFamily="18" charset="0"/>
                          <a:cs typeface="Times New Roman" panose="02020603050405020304" pitchFamily="18" charset="0"/>
                        </a:rPr>
                        <a:t>15</a:t>
                      </a:r>
                      <a:endParaRPr lang="ru-RU"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722334">
                <a:tc>
                  <a:txBody>
                    <a:bodyPr/>
                    <a:lstStyle/>
                    <a:p>
                      <a:r>
                        <a:rPr lang="ru-RU" sz="2400" dirty="0" smtClean="0"/>
                        <a:t>Раздел </a:t>
                      </a:r>
                      <a:r>
                        <a:rPr lang="ru-RU" sz="2400" dirty="0" smtClean="0">
                          <a:latin typeface="Times New Roman" panose="02020603050405020304" pitchFamily="18" charset="0"/>
                          <a:cs typeface="Times New Roman" panose="02020603050405020304" pitchFamily="18" charset="0"/>
                        </a:rPr>
                        <a:t>4</a:t>
                      </a:r>
                      <a:r>
                        <a:rPr lang="ru-RU" sz="2400" dirty="0" smtClean="0"/>
                        <a:t> (письмо)</a:t>
                      </a:r>
                      <a:endParaRPr lang="ru-RU" sz="2400" dirty="0"/>
                    </a:p>
                  </a:txBody>
                  <a:tcPr/>
                </a:tc>
                <a:tc>
                  <a:txBody>
                    <a:bodyPr/>
                    <a:lstStyle/>
                    <a:p>
                      <a:pPr algn="ctr"/>
                      <a:r>
                        <a:rPr lang="ru-RU" sz="3600" dirty="0" smtClean="0">
                          <a:latin typeface="Times New Roman" panose="02020603050405020304" pitchFamily="18" charset="0"/>
                          <a:cs typeface="Times New Roman" panose="02020603050405020304" pitchFamily="18" charset="0"/>
                        </a:rPr>
                        <a:t>1</a:t>
                      </a:r>
                      <a:endParaRPr lang="ru-RU" sz="3600" dirty="0">
                        <a:latin typeface="Times New Roman" panose="02020603050405020304" pitchFamily="18" charset="0"/>
                        <a:cs typeface="Times New Roman" panose="02020603050405020304" pitchFamily="18" charset="0"/>
                      </a:endParaRPr>
                    </a:p>
                  </a:txBody>
                  <a:tcPr/>
                </a:tc>
                <a:tc>
                  <a:txBody>
                    <a:bodyPr/>
                    <a:lstStyle/>
                    <a:p>
                      <a:pPr algn="ctr"/>
                      <a:r>
                        <a:rPr lang="ru-RU" sz="3600" dirty="0" smtClean="0">
                          <a:latin typeface="Times New Roman" panose="02020603050405020304" pitchFamily="18" charset="0"/>
                          <a:cs typeface="Times New Roman" panose="02020603050405020304" pitchFamily="18" charset="0"/>
                        </a:rPr>
                        <a:t>10</a:t>
                      </a:r>
                      <a:endParaRPr lang="ru-RU"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722334">
                <a:tc>
                  <a:txBody>
                    <a:bodyPr/>
                    <a:lstStyle/>
                    <a:p>
                      <a:r>
                        <a:rPr lang="ru-RU" sz="2400" dirty="0" smtClean="0"/>
                        <a:t>Раздел </a:t>
                      </a:r>
                      <a:r>
                        <a:rPr lang="ru-RU" sz="2400" dirty="0" smtClean="0">
                          <a:latin typeface="Times New Roman" panose="02020603050405020304" pitchFamily="18" charset="0"/>
                          <a:cs typeface="Times New Roman" panose="02020603050405020304" pitchFamily="18" charset="0"/>
                        </a:rPr>
                        <a:t>5</a:t>
                      </a:r>
                      <a:r>
                        <a:rPr lang="ru-RU" sz="2400" dirty="0" smtClean="0"/>
                        <a:t> (говорение)</a:t>
                      </a:r>
                      <a:endParaRPr lang="ru-RU" sz="2400" dirty="0"/>
                    </a:p>
                  </a:txBody>
                  <a:tcPr/>
                </a:tc>
                <a:tc>
                  <a:txBody>
                    <a:bodyPr/>
                    <a:lstStyle/>
                    <a:p>
                      <a:pPr algn="ctr"/>
                      <a:r>
                        <a:rPr lang="ru-RU" sz="3600" dirty="0" smtClean="0">
                          <a:latin typeface="Times New Roman" panose="02020603050405020304" pitchFamily="18" charset="0"/>
                          <a:cs typeface="Times New Roman" panose="02020603050405020304" pitchFamily="18" charset="0"/>
                        </a:rPr>
                        <a:t>3</a:t>
                      </a:r>
                      <a:endParaRPr lang="ru-RU" sz="3600" dirty="0">
                        <a:latin typeface="Times New Roman" panose="02020603050405020304" pitchFamily="18" charset="0"/>
                        <a:cs typeface="Times New Roman" panose="02020603050405020304" pitchFamily="18" charset="0"/>
                      </a:endParaRPr>
                    </a:p>
                  </a:txBody>
                  <a:tcPr/>
                </a:tc>
                <a:tc>
                  <a:txBody>
                    <a:bodyPr/>
                    <a:lstStyle/>
                    <a:p>
                      <a:pPr algn="ctr"/>
                      <a:r>
                        <a:rPr lang="ru-RU" sz="3600" dirty="0" smtClean="0">
                          <a:latin typeface="Times New Roman" panose="02020603050405020304" pitchFamily="18" charset="0"/>
                          <a:cs typeface="Times New Roman" panose="02020603050405020304" pitchFamily="18" charset="0"/>
                        </a:rPr>
                        <a:t>15</a:t>
                      </a:r>
                      <a:endParaRPr lang="ru-RU"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722334">
                <a:tc>
                  <a:txBody>
                    <a:bodyPr/>
                    <a:lstStyle/>
                    <a:p>
                      <a:r>
                        <a:rPr lang="ru-RU" sz="4000" b="1" dirty="0" smtClean="0"/>
                        <a:t>ИТОГО:</a:t>
                      </a:r>
                      <a:endParaRPr lang="ru-RU" sz="4000" b="1" dirty="0"/>
                    </a:p>
                  </a:txBody>
                  <a:tcPr/>
                </a:tc>
                <a:tc>
                  <a:txBody>
                    <a:bodyPr/>
                    <a:lstStyle/>
                    <a:p>
                      <a:pPr algn="ctr"/>
                      <a:r>
                        <a:rPr lang="ru-RU" sz="4000" b="1" dirty="0" smtClean="0">
                          <a:solidFill>
                            <a:srgbClr val="FF0000"/>
                          </a:solidFill>
                          <a:latin typeface="Times New Roman" panose="02020603050405020304" pitchFamily="18" charset="0"/>
                          <a:cs typeface="Times New Roman" panose="02020603050405020304" pitchFamily="18" charset="0"/>
                        </a:rPr>
                        <a:t>35</a:t>
                      </a:r>
                      <a:endParaRPr lang="ru-RU" sz="4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ru-RU" sz="4000" b="1" dirty="0" smtClean="0">
                          <a:solidFill>
                            <a:srgbClr val="FF0000"/>
                          </a:solidFill>
                          <a:latin typeface="Times New Roman" panose="02020603050405020304" pitchFamily="18" charset="0"/>
                          <a:cs typeface="Times New Roman" panose="02020603050405020304" pitchFamily="18" charset="0"/>
                        </a:rPr>
                        <a:t>68</a:t>
                      </a:r>
                      <a:endParaRPr lang="ru-RU" sz="40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928682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763116905"/>
              </p:ext>
            </p:extLst>
          </p:nvPr>
        </p:nvGraphicFramePr>
        <p:xfrm>
          <a:off x="179512" y="2060848"/>
          <a:ext cx="8806640" cy="2248024"/>
        </p:xfrm>
        <a:graphic>
          <a:graphicData uri="http://schemas.openxmlformats.org/drawingml/2006/table">
            <a:tbl>
              <a:tblPr firstRow="1" bandRow="1">
                <a:tableStyleId>{5C22544A-7EE6-4342-B048-85BDC9FD1C3A}</a:tableStyleId>
              </a:tblPr>
              <a:tblGrid>
                <a:gridCol w="2160239">
                  <a:extLst>
                    <a:ext uri="{9D8B030D-6E8A-4147-A177-3AD203B41FA5}">
                      <a16:colId xmlns:a16="http://schemas.microsoft.com/office/drawing/2014/main" xmlns="" val="20000"/>
                    </a:ext>
                  </a:extLst>
                </a:gridCol>
                <a:gridCol w="1584176">
                  <a:extLst>
                    <a:ext uri="{9D8B030D-6E8A-4147-A177-3AD203B41FA5}">
                      <a16:colId xmlns:a16="http://schemas.microsoft.com/office/drawing/2014/main" xmlns="" val="20001"/>
                    </a:ext>
                  </a:extLst>
                </a:gridCol>
                <a:gridCol w="1728192">
                  <a:extLst>
                    <a:ext uri="{9D8B030D-6E8A-4147-A177-3AD203B41FA5}">
                      <a16:colId xmlns:a16="http://schemas.microsoft.com/office/drawing/2014/main" xmlns="" val="20002"/>
                    </a:ext>
                  </a:extLst>
                </a:gridCol>
                <a:gridCol w="1728192">
                  <a:extLst>
                    <a:ext uri="{9D8B030D-6E8A-4147-A177-3AD203B41FA5}">
                      <a16:colId xmlns:a16="http://schemas.microsoft.com/office/drawing/2014/main" xmlns="" val="20003"/>
                    </a:ext>
                  </a:extLst>
                </a:gridCol>
                <a:gridCol w="1605841">
                  <a:extLst>
                    <a:ext uri="{9D8B030D-6E8A-4147-A177-3AD203B41FA5}">
                      <a16:colId xmlns:a16="http://schemas.microsoft.com/office/drawing/2014/main" xmlns="" val="20004"/>
                    </a:ext>
                  </a:extLst>
                </a:gridCol>
              </a:tblGrid>
              <a:tr h="1124012">
                <a:tc>
                  <a:txBody>
                    <a:bodyPr/>
                    <a:lstStyle/>
                    <a:p>
                      <a:pPr algn="l"/>
                      <a:r>
                        <a:rPr lang="ru-RU" sz="2400" dirty="0" smtClean="0">
                          <a:solidFill>
                            <a:schemeClr val="tx1"/>
                          </a:solidFill>
                        </a:rPr>
                        <a:t>Пятибалльная система:</a:t>
                      </a:r>
                      <a:endParaRPr lang="ru-RU" sz="2400" dirty="0">
                        <a:solidFill>
                          <a:schemeClr val="tx1"/>
                        </a:solidFill>
                      </a:endParaRPr>
                    </a:p>
                  </a:txBody>
                  <a:tcPr/>
                </a:tc>
                <a:tc>
                  <a:txBody>
                    <a:bodyPr/>
                    <a:lstStyle/>
                    <a:p>
                      <a:pPr algn="ctr"/>
                      <a:r>
                        <a:rPr lang="ru-RU" sz="3200" dirty="0" smtClean="0">
                          <a:solidFill>
                            <a:schemeClr val="tx1"/>
                          </a:solidFill>
                          <a:latin typeface="Times New Roman" panose="02020603050405020304" pitchFamily="18" charset="0"/>
                          <a:cs typeface="Times New Roman" panose="02020603050405020304" pitchFamily="18" charset="0"/>
                        </a:rPr>
                        <a:t>2</a:t>
                      </a:r>
                      <a:endParaRPr lang="ru-RU"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3200" dirty="0" smtClean="0">
                          <a:solidFill>
                            <a:schemeClr val="tx1"/>
                          </a:solidFill>
                          <a:latin typeface="Times New Roman" panose="02020603050405020304" pitchFamily="18" charset="0"/>
                          <a:cs typeface="Times New Roman" panose="02020603050405020304" pitchFamily="18" charset="0"/>
                        </a:rPr>
                        <a:t>3</a:t>
                      </a:r>
                      <a:endParaRPr lang="ru-RU"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3200" dirty="0" smtClean="0">
                          <a:solidFill>
                            <a:schemeClr val="tx1"/>
                          </a:solidFill>
                          <a:latin typeface="Times New Roman" panose="02020603050405020304" pitchFamily="18" charset="0"/>
                          <a:cs typeface="Times New Roman" panose="02020603050405020304" pitchFamily="18" charset="0"/>
                        </a:rPr>
                        <a:t>4</a:t>
                      </a:r>
                      <a:endParaRPr lang="ru-RU"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3200" dirty="0" smtClean="0">
                          <a:solidFill>
                            <a:schemeClr val="tx1"/>
                          </a:solidFill>
                          <a:latin typeface="Times New Roman" panose="02020603050405020304" pitchFamily="18" charset="0"/>
                          <a:cs typeface="Times New Roman" panose="02020603050405020304" pitchFamily="18" charset="0"/>
                        </a:rPr>
                        <a:t>5</a:t>
                      </a:r>
                      <a:endParaRPr lang="ru-RU" sz="3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1124012">
                <a:tc>
                  <a:txBody>
                    <a:bodyPr/>
                    <a:lstStyle/>
                    <a:p>
                      <a:r>
                        <a:rPr lang="ru-RU" sz="2400" b="1" dirty="0" smtClean="0"/>
                        <a:t>Баллы:</a:t>
                      </a:r>
                      <a:endParaRPr lang="ru-RU" sz="2400" b="1" dirty="0"/>
                    </a:p>
                  </a:txBody>
                  <a:tcPr/>
                </a:tc>
                <a:tc>
                  <a:txBody>
                    <a:bodyPr/>
                    <a:lstStyle/>
                    <a:p>
                      <a:pPr algn="ctr"/>
                      <a:r>
                        <a:rPr lang="ru-RU" sz="4000" dirty="0" smtClean="0">
                          <a:latin typeface="Times New Roman" panose="02020603050405020304" pitchFamily="18" charset="0"/>
                          <a:cs typeface="Times New Roman" panose="02020603050405020304" pitchFamily="18" charset="0"/>
                        </a:rPr>
                        <a:t>0-28</a:t>
                      </a:r>
                      <a:endParaRPr lang="ru-RU" sz="4000" dirty="0">
                        <a:latin typeface="Times New Roman" panose="02020603050405020304" pitchFamily="18" charset="0"/>
                        <a:cs typeface="Times New Roman" panose="02020603050405020304" pitchFamily="18" charset="0"/>
                      </a:endParaRPr>
                    </a:p>
                  </a:txBody>
                  <a:tcPr/>
                </a:tc>
                <a:tc>
                  <a:txBody>
                    <a:bodyPr/>
                    <a:lstStyle/>
                    <a:p>
                      <a:pPr algn="ctr"/>
                      <a:r>
                        <a:rPr lang="ru-RU" sz="4000" dirty="0" smtClean="0">
                          <a:solidFill>
                            <a:schemeClr val="tx1"/>
                          </a:solidFill>
                          <a:latin typeface="Times New Roman" panose="02020603050405020304" pitchFamily="18" charset="0"/>
                          <a:cs typeface="Times New Roman" panose="02020603050405020304" pitchFamily="18" charset="0"/>
                        </a:rPr>
                        <a:t>29-45</a:t>
                      </a:r>
                      <a:endParaRPr lang="ru-RU" sz="4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4000" dirty="0" smtClean="0">
                          <a:solidFill>
                            <a:schemeClr val="tx1"/>
                          </a:solidFill>
                          <a:latin typeface="Times New Roman" panose="02020603050405020304" pitchFamily="18" charset="0"/>
                          <a:cs typeface="Times New Roman" panose="02020603050405020304" pitchFamily="18" charset="0"/>
                        </a:rPr>
                        <a:t>46-57</a:t>
                      </a:r>
                      <a:endParaRPr lang="ru-RU" sz="4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4000" dirty="0" smtClean="0">
                          <a:solidFill>
                            <a:schemeClr val="tx1"/>
                          </a:solidFill>
                          <a:latin typeface="Times New Roman" panose="02020603050405020304" pitchFamily="18" charset="0"/>
                          <a:cs typeface="Times New Roman" panose="02020603050405020304" pitchFamily="18" charset="0"/>
                        </a:rPr>
                        <a:t>58-68</a:t>
                      </a:r>
                      <a:endParaRPr lang="ru-RU" sz="4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sp>
        <p:nvSpPr>
          <p:cNvPr id="3" name="TextBox 2"/>
          <p:cNvSpPr txBox="1"/>
          <p:nvPr/>
        </p:nvSpPr>
        <p:spPr>
          <a:xfrm>
            <a:off x="1115616" y="548680"/>
            <a:ext cx="7344816" cy="1323439"/>
          </a:xfrm>
          <a:prstGeom prst="rect">
            <a:avLst/>
          </a:prstGeom>
          <a:noFill/>
        </p:spPr>
        <p:txBody>
          <a:bodyPr wrap="square" rtlCol="0">
            <a:spAutoFit/>
          </a:bodyPr>
          <a:lstStyle/>
          <a:p>
            <a:pPr algn="ctr"/>
            <a:r>
              <a:rPr lang="ru-RU" sz="4000" b="1" dirty="0" smtClean="0"/>
              <a:t>Пересчёт баллов в отметку по пятибалльной </a:t>
            </a:r>
            <a:r>
              <a:rPr lang="ru-RU" sz="4000" b="1" dirty="0" smtClean="0"/>
              <a:t>системе</a:t>
            </a:r>
            <a:r>
              <a:rPr lang="es-MX" sz="4000" b="1" dirty="0" smtClean="0"/>
              <a:t> </a:t>
            </a:r>
            <a:r>
              <a:rPr lang="ru-RU" sz="4000" b="1" dirty="0" smtClean="0"/>
              <a:t>в 2020 г.:</a:t>
            </a:r>
            <a:endParaRPr lang="ru-RU" sz="4000" b="1" dirty="0"/>
          </a:p>
        </p:txBody>
      </p:sp>
    </p:spTree>
    <p:extLst>
      <p:ext uri="{BB962C8B-B14F-4D97-AF65-F5344CB8AC3E}">
        <p14:creationId xmlns:p14="http://schemas.microsoft.com/office/powerpoint/2010/main" val="1057988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Результаты ОГЭ в 2019 году</a:t>
            </a:r>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1405875339"/>
              </p:ext>
            </p:extLst>
          </p:nvPr>
        </p:nvGraphicFramePr>
        <p:xfrm>
          <a:off x="179512" y="1556793"/>
          <a:ext cx="8784978" cy="2164307"/>
        </p:xfrm>
        <a:graphic>
          <a:graphicData uri="http://schemas.openxmlformats.org/drawingml/2006/table">
            <a:tbl>
              <a:tblPr firstRow="1" firstCol="1" bandRow="1">
                <a:tableStyleId>{5C22544A-7EE6-4342-B048-85BDC9FD1C3A}</a:tableStyleId>
              </a:tblPr>
              <a:tblGrid>
                <a:gridCol w="504056">
                  <a:extLst>
                    <a:ext uri="{9D8B030D-6E8A-4147-A177-3AD203B41FA5}">
                      <a16:colId xmlns:a16="http://schemas.microsoft.com/office/drawing/2014/main" xmlns="" val="20000"/>
                    </a:ext>
                  </a:extLst>
                </a:gridCol>
                <a:gridCol w="1458623">
                  <a:extLst>
                    <a:ext uri="{9D8B030D-6E8A-4147-A177-3AD203B41FA5}">
                      <a16:colId xmlns:a16="http://schemas.microsoft.com/office/drawing/2014/main" xmlns="" val="20001"/>
                    </a:ext>
                  </a:extLst>
                </a:gridCol>
                <a:gridCol w="764764">
                  <a:extLst>
                    <a:ext uri="{9D8B030D-6E8A-4147-A177-3AD203B41FA5}">
                      <a16:colId xmlns:a16="http://schemas.microsoft.com/office/drawing/2014/main" xmlns="" val="20002"/>
                    </a:ext>
                  </a:extLst>
                </a:gridCol>
                <a:gridCol w="813075">
                  <a:extLst>
                    <a:ext uri="{9D8B030D-6E8A-4147-A177-3AD203B41FA5}">
                      <a16:colId xmlns:a16="http://schemas.microsoft.com/office/drawing/2014/main" xmlns="" val="20003"/>
                    </a:ext>
                  </a:extLst>
                </a:gridCol>
                <a:gridCol w="608373">
                  <a:extLst>
                    <a:ext uri="{9D8B030D-6E8A-4147-A177-3AD203B41FA5}">
                      <a16:colId xmlns:a16="http://schemas.microsoft.com/office/drawing/2014/main" xmlns="" val="20004"/>
                    </a:ext>
                  </a:extLst>
                </a:gridCol>
                <a:gridCol w="668147">
                  <a:extLst>
                    <a:ext uri="{9D8B030D-6E8A-4147-A177-3AD203B41FA5}">
                      <a16:colId xmlns:a16="http://schemas.microsoft.com/office/drawing/2014/main" xmlns="" val="20005"/>
                    </a:ext>
                  </a:extLst>
                </a:gridCol>
                <a:gridCol w="668147">
                  <a:extLst>
                    <a:ext uri="{9D8B030D-6E8A-4147-A177-3AD203B41FA5}">
                      <a16:colId xmlns:a16="http://schemas.microsoft.com/office/drawing/2014/main" xmlns="" val="20006"/>
                    </a:ext>
                  </a:extLst>
                </a:gridCol>
                <a:gridCol w="668147">
                  <a:extLst>
                    <a:ext uri="{9D8B030D-6E8A-4147-A177-3AD203B41FA5}">
                      <a16:colId xmlns:a16="http://schemas.microsoft.com/office/drawing/2014/main" xmlns="" val="20007"/>
                    </a:ext>
                  </a:extLst>
                </a:gridCol>
                <a:gridCol w="668147">
                  <a:extLst>
                    <a:ext uri="{9D8B030D-6E8A-4147-A177-3AD203B41FA5}">
                      <a16:colId xmlns:a16="http://schemas.microsoft.com/office/drawing/2014/main" xmlns="" val="20008"/>
                    </a:ext>
                  </a:extLst>
                </a:gridCol>
                <a:gridCol w="668147">
                  <a:extLst>
                    <a:ext uri="{9D8B030D-6E8A-4147-A177-3AD203B41FA5}">
                      <a16:colId xmlns:a16="http://schemas.microsoft.com/office/drawing/2014/main" xmlns="" val="20009"/>
                    </a:ext>
                  </a:extLst>
                </a:gridCol>
                <a:gridCol w="668147">
                  <a:extLst>
                    <a:ext uri="{9D8B030D-6E8A-4147-A177-3AD203B41FA5}">
                      <a16:colId xmlns:a16="http://schemas.microsoft.com/office/drawing/2014/main" xmlns="" val="20010"/>
                    </a:ext>
                  </a:extLst>
                </a:gridCol>
                <a:gridCol w="627205">
                  <a:extLst>
                    <a:ext uri="{9D8B030D-6E8A-4147-A177-3AD203B41FA5}">
                      <a16:colId xmlns:a16="http://schemas.microsoft.com/office/drawing/2014/main" xmlns="" val="20011"/>
                    </a:ext>
                  </a:extLst>
                </a:gridCol>
              </a:tblGrid>
              <a:tr h="530125">
                <a:tc rowSpan="2">
                  <a:txBody>
                    <a:bodyPr/>
                    <a:lstStyle/>
                    <a:p>
                      <a:pPr algn="ctr">
                        <a:spcAft>
                          <a:spcPts val="600"/>
                        </a:spcAft>
                        <a:tabLst>
                          <a:tab pos="-3759200" algn="l"/>
                        </a:tabLst>
                      </a:pPr>
                      <a:r>
                        <a:rPr lang="ru-RU" sz="1700" b="1" dirty="0">
                          <a:effectLst/>
                          <a:latin typeface="Times New Roman" panose="02020603050405020304" pitchFamily="18" charset="0"/>
                          <a:cs typeface="Times New Roman" panose="02020603050405020304" pitchFamily="18" charset="0"/>
                        </a:rPr>
                        <a:t>№ п/п</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Предмет</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Всего участников</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Участников с ОВЗ</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gridSpan="2">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«2»</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tc gridSpan="2">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«3»</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tc gridSpan="2">
                  <a:txBody>
                    <a:bodyPr/>
                    <a:lstStyle/>
                    <a:p>
                      <a:pPr algn="ctr">
                        <a:spcAft>
                          <a:spcPts val="0"/>
                        </a:spcAft>
                      </a:pPr>
                      <a:r>
                        <a:rPr lang="ru-RU" sz="1700" b="1">
                          <a:effectLst/>
                          <a:latin typeface="Times New Roman" panose="02020603050405020304" pitchFamily="18" charset="0"/>
                          <a:cs typeface="Times New Roman" panose="02020603050405020304" pitchFamily="18" charset="0"/>
                        </a:rPr>
                        <a:t>«4»</a:t>
                      </a:r>
                      <a:endParaRPr lang="ru-RU" sz="1700" b="1">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tc gridSpan="2">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«5»</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extLst>
                  <a:ext uri="{0D108BD9-81ED-4DB2-BD59-A6C34878D82A}">
                    <a16:rowId xmlns:a16="http://schemas.microsoft.com/office/drawing/2014/main" xmlns="" val="10000"/>
                  </a:ext>
                </a:extLst>
              </a:tr>
              <a:tr h="106024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чел.</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чел.</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чел.</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700" b="1" dirty="0">
                          <a:effectLst/>
                          <a:latin typeface="Times New Roman" panose="02020603050405020304" pitchFamily="18" charset="0"/>
                          <a:cs typeface="Times New Roman" panose="02020603050405020304" pitchFamily="18" charset="0"/>
                        </a:rPr>
                        <a:t>чел.</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700" b="1">
                          <a:effectLst/>
                          <a:latin typeface="Times New Roman" panose="02020603050405020304" pitchFamily="18" charset="0"/>
                          <a:cs typeface="Times New Roman" panose="02020603050405020304" pitchFamily="18" charset="0"/>
                        </a:rPr>
                        <a:t>%</a:t>
                      </a:r>
                      <a:endParaRPr lang="ru-RU" sz="1700" b="1">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573933">
                <a:tc>
                  <a:txBody>
                    <a:bodyPr/>
                    <a:lstStyle/>
                    <a:p>
                      <a:pPr marL="342900" lvl="0" indent="-342900">
                        <a:lnSpc>
                          <a:spcPct val="115000"/>
                        </a:lnSpc>
                        <a:spcAft>
                          <a:spcPts val="0"/>
                        </a:spcAft>
                        <a:buFont typeface="+mj-lt"/>
                        <a:buAutoNum type="arabicPeriod"/>
                        <a:tabLst>
                          <a:tab pos="-3759200" algn="l"/>
                        </a:tabLst>
                      </a:pPr>
                      <a:r>
                        <a:rPr lang="ru-RU" sz="1700" b="1" dirty="0">
                          <a:effectLst/>
                          <a:latin typeface="Times New Roman" panose="02020603050405020304" pitchFamily="18" charset="0"/>
                          <a:cs typeface="Times New Roman" panose="02020603050405020304" pitchFamily="18" charset="0"/>
                        </a:rPr>
                        <a:t> </a:t>
                      </a:r>
                      <a:endParaRPr lang="ru-RU" sz="17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ru-RU" sz="1700" b="1" dirty="0">
                          <a:effectLst/>
                          <a:latin typeface="Times New Roman" panose="02020603050405020304" pitchFamily="18" charset="0"/>
                          <a:ea typeface="Calibri"/>
                          <a:cs typeface="Times New Roman" panose="02020603050405020304" pitchFamily="18" charset="0"/>
                        </a:rPr>
                        <a:t>Английский язык</a:t>
                      </a:r>
                    </a:p>
                  </a:txBody>
                  <a:tcPr marL="68580" marR="68580" marT="0" marB="0" anchor="ctr"/>
                </a:tc>
                <a:tc>
                  <a:txBody>
                    <a:bodyPr/>
                    <a:lstStyle/>
                    <a:p>
                      <a:pPr algn="ctr">
                        <a:spcAft>
                          <a:spcPts val="0"/>
                        </a:spcAft>
                      </a:pPr>
                      <a:r>
                        <a:rPr lang="ru-RU" sz="1700" b="1">
                          <a:effectLst/>
                          <a:latin typeface="Times New Roman" panose="02020603050405020304" pitchFamily="18" charset="0"/>
                          <a:ea typeface="Calibri"/>
                          <a:cs typeface="Times New Roman" panose="02020603050405020304" pitchFamily="18" charset="0"/>
                        </a:rPr>
                        <a:t>10923</a:t>
                      </a:r>
                    </a:p>
                  </a:txBody>
                  <a:tcPr marL="68580" marR="68580" marT="0" marB="0" anchor="ctr"/>
                </a:tc>
                <a:tc>
                  <a:txBody>
                    <a:bodyPr/>
                    <a:lstStyle/>
                    <a:p>
                      <a:pPr algn="ctr">
                        <a:spcAft>
                          <a:spcPts val="0"/>
                        </a:spcAft>
                      </a:pPr>
                      <a:r>
                        <a:rPr lang="ru-RU" sz="1700" b="1" dirty="0">
                          <a:effectLst/>
                          <a:latin typeface="Times New Roman" panose="02020603050405020304" pitchFamily="18" charset="0"/>
                          <a:ea typeface="Calibri"/>
                          <a:cs typeface="Times New Roman" panose="02020603050405020304" pitchFamily="18" charset="0"/>
                        </a:rPr>
                        <a:t>26</a:t>
                      </a:r>
                    </a:p>
                  </a:txBody>
                  <a:tcPr marL="68580" marR="68580" marT="0" marB="0" anchor="ctr"/>
                </a:tc>
                <a:tc>
                  <a:txBody>
                    <a:bodyPr/>
                    <a:lstStyle/>
                    <a:p>
                      <a:pPr algn="ctr">
                        <a:spcAft>
                          <a:spcPts val="0"/>
                        </a:spcAft>
                      </a:pPr>
                      <a:r>
                        <a:rPr lang="ru-RU" sz="1700" b="1" dirty="0">
                          <a:effectLst/>
                          <a:latin typeface="Times New Roman" panose="02020603050405020304" pitchFamily="18" charset="0"/>
                          <a:ea typeface="Calibri"/>
                          <a:cs typeface="Times New Roman" panose="02020603050405020304" pitchFamily="18" charset="0"/>
                        </a:rPr>
                        <a:t>18</a:t>
                      </a:r>
                    </a:p>
                  </a:txBody>
                  <a:tcPr marL="68580" marR="68580" marT="0" marB="0" anchor="ctr"/>
                </a:tc>
                <a:tc>
                  <a:txBody>
                    <a:bodyPr/>
                    <a:lstStyle/>
                    <a:p>
                      <a:pPr algn="ctr">
                        <a:spcAft>
                          <a:spcPts val="0"/>
                        </a:spcAft>
                      </a:pPr>
                      <a:r>
                        <a:rPr lang="ru-RU" sz="1700" b="1" dirty="0">
                          <a:effectLst/>
                          <a:latin typeface="Times New Roman" panose="02020603050405020304" pitchFamily="18" charset="0"/>
                          <a:ea typeface="Calibri"/>
                          <a:cs typeface="Times New Roman" panose="02020603050405020304" pitchFamily="18" charset="0"/>
                        </a:rPr>
                        <a:t>0,16</a:t>
                      </a:r>
                    </a:p>
                  </a:txBody>
                  <a:tcPr marL="68580" marR="68580" marT="0" marB="0" anchor="ctr"/>
                </a:tc>
                <a:tc>
                  <a:txBody>
                    <a:bodyPr/>
                    <a:lstStyle/>
                    <a:p>
                      <a:pPr algn="ctr">
                        <a:spcAft>
                          <a:spcPts val="0"/>
                        </a:spcAft>
                      </a:pPr>
                      <a:r>
                        <a:rPr lang="ru-RU" sz="1700" b="1" dirty="0">
                          <a:effectLst/>
                          <a:latin typeface="Times New Roman" panose="02020603050405020304" pitchFamily="18" charset="0"/>
                          <a:ea typeface="Calibri"/>
                          <a:cs typeface="Times New Roman" panose="02020603050405020304" pitchFamily="18" charset="0"/>
                        </a:rPr>
                        <a:t>1649</a:t>
                      </a:r>
                    </a:p>
                  </a:txBody>
                  <a:tcPr marL="68580" marR="68580" marT="0" marB="0" anchor="ctr"/>
                </a:tc>
                <a:tc>
                  <a:txBody>
                    <a:bodyPr/>
                    <a:lstStyle/>
                    <a:p>
                      <a:pPr algn="ctr">
                        <a:spcAft>
                          <a:spcPts val="0"/>
                        </a:spcAft>
                      </a:pPr>
                      <a:r>
                        <a:rPr lang="ru-RU" sz="1700" b="1" dirty="0">
                          <a:effectLst/>
                          <a:latin typeface="Times New Roman" panose="02020603050405020304" pitchFamily="18" charset="0"/>
                          <a:ea typeface="Calibri"/>
                          <a:cs typeface="Times New Roman" panose="02020603050405020304" pitchFamily="18" charset="0"/>
                        </a:rPr>
                        <a:t>15,10</a:t>
                      </a:r>
                    </a:p>
                  </a:txBody>
                  <a:tcPr marL="68580" marR="68580" marT="0" marB="0" anchor="ctr"/>
                </a:tc>
                <a:tc>
                  <a:txBody>
                    <a:bodyPr/>
                    <a:lstStyle/>
                    <a:p>
                      <a:pPr algn="ctr">
                        <a:spcAft>
                          <a:spcPts val="0"/>
                        </a:spcAft>
                      </a:pPr>
                      <a:r>
                        <a:rPr lang="ru-RU" sz="1700" b="1" dirty="0">
                          <a:effectLst/>
                          <a:latin typeface="Times New Roman" panose="02020603050405020304" pitchFamily="18" charset="0"/>
                          <a:ea typeface="Calibri"/>
                          <a:cs typeface="Times New Roman" panose="02020603050405020304" pitchFamily="18" charset="0"/>
                        </a:rPr>
                        <a:t>3607</a:t>
                      </a:r>
                    </a:p>
                  </a:txBody>
                  <a:tcPr marL="68580" marR="68580" marT="0" marB="0" anchor="ctr"/>
                </a:tc>
                <a:tc>
                  <a:txBody>
                    <a:bodyPr/>
                    <a:lstStyle/>
                    <a:p>
                      <a:pPr algn="ctr">
                        <a:spcAft>
                          <a:spcPts val="0"/>
                        </a:spcAft>
                      </a:pPr>
                      <a:r>
                        <a:rPr lang="ru-RU" sz="1700" b="1" dirty="0">
                          <a:effectLst/>
                          <a:latin typeface="Times New Roman" panose="02020603050405020304" pitchFamily="18" charset="0"/>
                          <a:ea typeface="Calibri"/>
                          <a:cs typeface="Times New Roman" panose="02020603050405020304" pitchFamily="18" charset="0"/>
                        </a:rPr>
                        <a:t>33,02</a:t>
                      </a:r>
                    </a:p>
                  </a:txBody>
                  <a:tcPr marL="68580" marR="68580" marT="0" marB="0" anchor="ctr"/>
                </a:tc>
                <a:tc>
                  <a:txBody>
                    <a:bodyPr/>
                    <a:lstStyle/>
                    <a:p>
                      <a:pPr algn="ctr">
                        <a:spcAft>
                          <a:spcPts val="0"/>
                        </a:spcAft>
                      </a:pPr>
                      <a:r>
                        <a:rPr lang="ru-RU" sz="1700" b="1" dirty="0">
                          <a:effectLst/>
                          <a:latin typeface="Times New Roman" panose="02020603050405020304" pitchFamily="18" charset="0"/>
                          <a:ea typeface="Calibri"/>
                          <a:cs typeface="Times New Roman" panose="02020603050405020304" pitchFamily="18" charset="0"/>
                        </a:rPr>
                        <a:t>5649</a:t>
                      </a:r>
                    </a:p>
                  </a:txBody>
                  <a:tcPr marL="68580" marR="68580" marT="0" marB="0" anchor="ctr"/>
                </a:tc>
                <a:tc>
                  <a:txBody>
                    <a:bodyPr/>
                    <a:lstStyle/>
                    <a:p>
                      <a:pPr algn="ctr">
                        <a:spcAft>
                          <a:spcPts val="0"/>
                        </a:spcAft>
                      </a:pPr>
                      <a:r>
                        <a:rPr lang="ru-RU" sz="1700" b="1" dirty="0">
                          <a:effectLst/>
                          <a:latin typeface="Times New Roman" panose="02020603050405020304" pitchFamily="18" charset="0"/>
                          <a:ea typeface="Calibri"/>
                          <a:cs typeface="Times New Roman" panose="02020603050405020304" pitchFamily="18" charset="0"/>
                        </a:rPr>
                        <a:t>51,72</a:t>
                      </a:r>
                    </a:p>
                  </a:txBody>
                  <a:tcPr marL="68580" marR="68580" marT="0" marB="0" anchor="ctr"/>
                </a:tc>
                <a:extLst>
                  <a:ext uri="{0D108BD9-81ED-4DB2-BD59-A6C34878D82A}">
                    <a16:rowId xmlns:a16="http://schemas.microsoft.com/office/drawing/2014/main" xmlns="" val="10002"/>
                  </a:ext>
                </a:extLst>
              </a:tr>
            </a:tbl>
          </a:graphicData>
        </a:graphic>
      </p:graphicFrame>
      <p:sp>
        <p:nvSpPr>
          <p:cNvPr id="10" name="Rectangle 4"/>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5"/>
          <p:cNvSpPr>
            <a:spLocks noChangeArrowheads="1"/>
          </p:cNvSpPr>
          <p:nvPr/>
        </p:nvSpPr>
        <p:spPr bwMode="auto">
          <a:xfrm>
            <a:off x="194792" y="4438267"/>
            <a:ext cx="3017837" cy="952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2" name="Rectangle 6"/>
          <p:cNvSpPr>
            <a:spLocks noChangeArrowheads="1"/>
          </p:cNvSpPr>
          <p:nvPr/>
        </p:nvSpPr>
        <p:spPr bwMode="auto">
          <a:xfrm>
            <a:off x="179512" y="4527213"/>
            <a:ext cx="73733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hlinkClick r:id=""/>
              </a:rPr>
              <a:t>[</a:t>
            </a:r>
            <a:r>
              <a:rPr kumimoji="0" lang="ru-RU" altLang="ru-RU" sz="1200" b="0" i="0" u="none" strike="noStrike" cap="none" normalizeH="0" baseline="30000" dirty="0" smtClean="0" bmk="">
                <a:ln>
                  <a:noFill/>
                </a:ln>
                <a:solidFill>
                  <a:schemeClr val="tx1"/>
                </a:solidFill>
                <a:effectLst/>
                <a:latin typeface="Times New Roman" pitchFamily="18" charset="0"/>
                <a:ea typeface="Calibri" pitchFamily="34" charset="0"/>
                <a:cs typeface="Times New Roman" pitchFamily="18" charset="0"/>
                <a:hlinkClick r:id=""/>
              </a:rPr>
              <a:t>1]</a:t>
            </a:r>
            <a:r>
              <a:rPr kumimoji="0" lang="ru-RU" alt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 процент участников, получивших соответствующую отметку, от общего числа участников по предмету</a:t>
            </a:r>
            <a:endParaRPr kumimoji="0" lang="ru-RU" altLang="ru-RU"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29574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a:t>Изменения в экзаменационной работе </a:t>
            </a:r>
            <a:r>
              <a:rPr lang="ru-RU" sz="3200" b="1" dirty="0" smtClean="0"/>
              <a:t>ОГЭ 2020 </a:t>
            </a:r>
            <a:r>
              <a:rPr lang="ru-RU" sz="3200" b="1" dirty="0"/>
              <a:t>года по </a:t>
            </a:r>
            <a:r>
              <a:rPr lang="ru-RU" sz="3200" b="1" dirty="0" smtClean="0"/>
              <a:t>сравнению с </a:t>
            </a:r>
            <a:r>
              <a:rPr lang="ru-RU" sz="3200" b="1" dirty="0"/>
              <a:t>2019 </a:t>
            </a:r>
            <a:r>
              <a:rPr lang="ru-RU" sz="3200" b="1" dirty="0" smtClean="0"/>
              <a:t>годом</a:t>
            </a:r>
            <a:endParaRPr lang="ru-RU" sz="3200" dirty="0"/>
          </a:p>
        </p:txBody>
      </p:sp>
      <p:sp>
        <p:nvSpPr>
          <p:cNvPr id="3" name="Объект 2"/>
          <p:cNvSpPr>
            <a:spLocks noGrp="1"/>
          </p:cNvSpPr>
          <p:nvPr>
            <p:ph idx="1"/>
          </p:nvPr>
        </p:nvSpPr>
        <p:spPr/>
        <p:txBody>
          <a:bodyPr>
            <a:noAutofit/>
          </a:bodyPr>
          <a:lstStyle/>
          <a:p>
            <a:pPr marL="0" indent="0" algn="ctr">
              <a:buNone/>
            </a:pPr>
            <a:r>
              <a:rPr lang="ru-RU" sz="2000" dirty="0" smtClean="0"/>
              <a:t>В </a:t>
            </a:r>
            <a:r>
              <a:rPr lang="ru-RU" sz="2000" dirty="0"/>
              <a:t>экзаменационной работе 2020 г. были внесены </a:t>
            </a:r>
            <a:r>
              <a:rPr lang="ru-RU" sz="2000" dirty="0" smtClean="0"/>
              <a:t>следующие изменения:</a:t>
            </a:r>
          </a:p>
          <a:p>
            <a:pPr marL="0" indent="0" algn="ctr">
              <a:buNone/>
            </a:pPr>
            <a:r>
              <a:rPr lang="ru-RU" sz="2000" b="1" u="sng" dirty="0" smtClean="0"/>
              <a:t>1. в раздел 2 («</a:t>
            </a:r>
            <a:r>
              <a:rPr lang="ru-RU" sz="2000" b="1" u="sng" dirty="0"/>
              <a:t>Задания по чтению</a:t>
            </a:r>
            <a:r>
              <a:rPr lang="ru-RU" sz="2000" b="1" u="sng" dirty="0" smtClean="0"/>
              <a:t>»):</a:t>
            </a:r>
            <a:endParaRPr lang="ru-RU" sz="2000" b="1" u="sng" dirty="0"/>
          </a:p>
          <a:p>
            <a:pPr algn="just"/>
            <a:r>
              <a:rPr lang="ru-RU" sz="2000" dirty="0" smtClean="0"/>
              <a:t>было </a:t>
            </a:r>
            <a:r>
              <a:rPr lang="ru-RU" sz="2000" dirty="0"/>
              <a:t>изменено задание 9: участникам ОГЭ предлагается </a:t>
            </a:r>
            <a:r>
              <a:rPr lang="ru-RU" sz="2000" dirty="0" smtClean="0"/>
              <a:t>осуществить информационный </a:t>
            </a:r>
            <a:r>
              <a:rPr lang="ru-RU" sz="2000" dirty="0"/>
              <a:t>поиск и определить, в каком из шести </a:t>
            </a:r>
            <a:r>
              <a:rPr lang="ru-RU" sz="2000" dirty="0" smtClean="0"/>
              <a:t>письменных текстов </a:t>
            </a:r>
            <a:r>
              <a:rPr lang="ru-RU" sz="2000" dirty="0"/>
              <a:t>содержится ответ на предложенный вопрос (в задании </a:t>
            </a:r>
            <a:r>
              <a:rPr lang="ru-RU" sz="2000" dirty="0" smtClean="0"/>
              <a:t>есть один </a:t>
            </a:r>
            <a:r>
              <a:rPr lang="ru-RU" sz="2000" dirty="0"/>
              <a:t>лишний вопрос). Максимальное количество баллов </a:t>
            </a:r>
            <a:r>
              <a:rPr lang="ru-RU" sz="2000" dirty="0" smtClean="0"/>
              <a:t>за выполнение </a:t>
            </a:r>
            <a:r>
              <a:rPr lang="ru-RU" sz="2000" dirty="0"/>
              <a:t>задания – 6;</a:t>
            </a:r>
          </a:p>
          <a:p>
            <a:pPr algn="just"/>
            <a:r>
              <a:rPr lang="ru-RU" sz="2000" dirty="0" smtClean="0"/>
              <a:t>уменьшен </a:t>
            </a:r>
            <a:r>
              <a:rPr lang="ru-RU" sz="2000" dirty="0"/>
              <a:t>объём текста для чтения к заданиям на </a:t>
            </a:r>
            <a:r>
              <a:rPr lang="ru-RU" sz="2000" dirty="0" smtClean="0"/>
              <a:t>определение  соответствия </a:t>
            </a:r>
            <a:r>
              <a:rPr lang="ru-RU" sz="2000" dirty="0"/>
              <a:t>утверждений прочитанному тексту;</a:t>
            </a:r>
          </a:p>
          <a:p>
            <a:pPr algn="just"/>
            <a:r>
              <a:rPr lang="ru-RU" sz="2000" dirty="0" smtClean="0"/>
              <a:t>уменьшено </a:t>
            </a:r>
            <a:r>
              <a:rPr lang="ru-RU" sz="2000" dirty="0"/>
              <a:t>до 7 количество заданий на определение </a:t>
            </a:r>
            <a:r>
              <a:rPr lang="ru-RU" sz="2000" dirty="0" smtClean="0"/>
              <a:t>соответствия утверждений </a:t>
            </a:r>
            <a:r>
              <a:rPr lang="ru-RU" sz="2000" dirty="0"/>
              <a:t>прочитанному тексту (соответствует / не соответствует </a:t>
            </a:r>
            <a:r>
              <a:rPr lang="ru-RU" sz="2000" dirty="0" smtClean="0"/>
              <a:t>/ в </a:t>
            </a:r>
            <a:r>
              <a:rPr lang="ru-RU" sz="2000" dirty="0"/>
              <a:t>тексте не сказано). Максимальное количество баллов за </a:t>
            </a:r>
            <a:r>
              <a:rPr lang="ru-RU" sz="2000" dirty="0" smtClean="0"/>
              <a:t>выполнение заданий </a:t>
            </a:r>
            <a:r>
              <a:rPr lang="ru-RU" sz="2000" dirty="0"/>
              <a:t>10–16 – 7.</a:t>
            </a:r>
          </a:p>
        </p:txBody>
      </p:sp>
    </p:spTree>
    <p:extLst>
      <p:ext uri="{BB962C8B-B14F-4D97-AF65-F5344CB8AC3E}">
        <p14:creationId xmlns:p14="http://schemas.microsoft.com/office/powerpoint/2010/main" val="1553896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a:t>Изменения в экзаменационной работе </a:t>
            </a:r>
            <a:r>
              <a:rPr lang="ru-RU" sz="3200" b="1" dirty="0" smtClean="0"/>
              <a:t>ОГЭ 2020 </a:t>
            </a:r>
            <a:r>
              <a:rPr lang="ru-RU" sz="3200" b="1" dirty="0"/>
              <a:t>года по </a:t>
            </a:r>
            <a:r>
              <a:rPr lang="ru-RU" sz="3200" b="1" dirty="0" smtClean="0"/>
              <a:t>сравнению с </a:t>
            </a:r>
            <a:r>
              <a:rPr lang="ru-RU" sz="3200" b="1" dirty="0"/>
              <a:t>2019 </a:t>
            </a:r>
            <a:r>
              <a:rPr lang="ru-RU" sz="3200" b="1" dirty="0" smtClean="0"/>
              <a:t>годом</a:t>
            </a:r>
            <a:endParaRPr lang="ru-RU" sz="3200" dirty="0"/>
          </a:p>
        </p:txBody>
      </p:sp>
      <p:sp>
        <p:nvSpPr>
          <p:cNvPr id="3" name="Объект 2"/>
          <p:cNvSpPr>
            <a:spLocks noGrp="1"/>
          </p:cNvSpPr>
          <p:nvPr>
            <p:ph idx="1"/>
          </p:nvPr>
        </p:nvSpPr>
        <p:spPr/>
        <p:txBody>
          <a:bodyPr>
            <a:noAutofit/>
          </a:bodyPr>
          <a:lstStyle/>
          <a:p>
            <a:pPr marL="0" indent="0" algn="ctr">
              <a:buNone/>
            </a:pPr>
            <a:r>
              <a:rPr lang="ru-RU" sz="2000" dirty="0" smtClean="0"/>
              <a:t>В </a:t>
            </a:r>
            <a:r>
              <a:rPr lang="ru-RU" sz="2000" dirty="0"/>
              <a:t>экзаменационной работе 2020 г. были внесены </a:t>
            </a:r>
            <a:r>
              <a:rPr lang="ru-RU" sz="2000" dirty="0" smtClean="0"/>
              <a:t>следующие изменения:</a:t>
            </a:r>
          </a:p>
          <a:p>
            <a:pPr marL="0" indent="0" algn="ctr">
              <a:buNone/>
            </a:pPr>
            <a:r>
              <a:rPr lang="ru-RU" sz="2000" b="1" u="sng" dirty="0" smtClean="0"/>
              <a:t>2. в раздел </a:t>
            </a:r>
            <a:r>
              <a:rPr lang="ru-RU" sz="2000" b="1" u="sng" dirty="0"/>
              <a:t>5 («Задания по говорению»)</a:t>
            </a:r>
            <a:r>
              <a:rPr lang="ru-RU" sz="2000" b="1" u="sng" dirty="0" smtClean="0"/>
              <a:t>:</a:t>
            </a:r>
            <a:endParaRPr lang="ru-RU" sz="2000" b="1" u="sng" dirty="0"/>
          </a:p>
          <a:p>
            <a:pPr algn="just"/>
            <a:r>
              <a:rPr lang="ru-RU" sz="2000" dirty="0" smtClean="0"/>
              <a:t>в </a:t>
            </a:r>
            <a:r>
              <a:rPr lang="ru-RU" sz="2000" dirty="0"/>
              <a:t>задании 3 (создание связного монологического высказывания) добавлен один аспект. В связи с этим соответствующие изменения были внесены в критерии оценивания задания (в критерий «Решение коммуникативной задачи»). Максимальное количество баллов за выполнение задания 3 не изменилось. </a:t>
            </a:r>
          </a:p>
        </p:txBody>
      </p:sp>
    </p:spTree>
    <p:extLst>
      <p:ext uri="{BB962C8B-B14F-4D97-AF65-F5344CB8AC3E}">
        <p14:creationId xmlns:p14="http://schemas.microsoft.com/office/powerpoint/2010/main" val="19105723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Особенности экзаменационной </a:t>
            </a:r>
            <a:r>
              <a:rPr lang="ru-RU" b="1" dirty="0" smtClean="0"/>
              <a:t>работы</a:t>
            </a:r>
            <a:endParaRPr lang="ru-RU" b="1" dirty="0"/>
          </a:p>
        </p:txBody>
      </p:sp>
      <p:sp>
        <p:nvSpPr>
          <p:cNvPr id="3" name="Объект 2"/>
          <p:cNvSpPr>
            <a:spLocks noGrp="1"/>
          </p:cNvSpPr>
          <p:nvPr>
            <p:ph idx="1"/>
          </p:nvPr>
        </p:nvSpPr>
        <p:spPr/>
        <p:txBody>
          <a:bodyPr>
            <a:noAutofit/>
          </a:bodyPr>
          <a:lstStyle/>
          <a:p>
            <a:r>
              <a:rPr lang="ru-RU" sz="2400" dirty="0"/>
              <a:t>Цель обучения ИЯ – формирование коммуникативной компетенции, т.е. умения использовать ИЯ в реальных ситуациях общения.</a:t>
            </a:r>
          </a:p>
          <a:p>
            <a:r>
              <a:rPr lang="ru-RU" sz="2400" dirty="0"/>
              <a:t>Если цель обучения – научить общаться, то </a:t>
            </a:r>
            <a:r>
              <a:rPr lang="ru-RU" sz="2400" dirty="0" smtClean="0"/>
              <a:t>на </a:t>
            </a:r>
            <a:r>
              <a:rPr lang="ru-RU" sz="2400" dirty="0"/>
              <a:t>контроль должны выноситься задания на проверку </a:t>
            </a:r>
            <a:r>
              <a:rPr lang="ru-RU" sz="2400" dirty="0" smtClean="0"/>
              <a:t>коммуникативный </a:t>
            </a:r>
            <a:r>
              <a:rPr lang="ru-RU" sz="2400" dirty="0"/>
              <a:t>умений и в рецептивных  и в продуктивных  видах речевой деятельности ( в письменной речи и говорении).</a:t>
            </a:r>
          </a:p>
          <a:p>
            <a:r>
              <a:rPr lang="ru-RU" sz="2400" dirty="0"/>
              <a:t>В работе 4 задания с развернутым ответом: 1 задание на написание личного письма и 3 задания на говорение</a:t>
            </a:r>
          </a:p>
          <a:p>
            <a:r>
              <a:rPr lang="ru-RU" sz="2400" dirty="0"/>
              <a:t>10 + 15 = 25 баллов (примерно 36 % от общего количества баллов) </a:t>
            </a:r>
          </a:p>
          <a:p>
            <a:endParaRPr lang="ru-RU" sz="2400" dirty="0"/>
          </a:p>
        </p:txBody>
      </p:sp>
    </p:spTree>
    <p:extLst>
      <p:ext uri="{BB962C8B-B14F-4D97-AF65-F5344CB8AC3E}">
        <p14:creationId xmlns:p14="http://schemas.microsoft.com/office/powerpoint/2010/main" val="3575662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Особенности экзаменационной </a:t>
            </a:r>
            <a:r>
              <a:rPr lang="ru-RU" b="1" dirty="0" smtClean="0"/>
              <a:t>работы</a:t>
            </a:r>
            <a:endParaRPr lang="ru-RU" b="1" dirty="0"/>
          </a:p>
        </p:txBody>
      </p:sp>
      <p:sp>
        <p:nvSpPr>
          <p:cNvPr id="3" name="Объект 2"/>
          <p:cNvSpPr>
            <a:spLocks noGrp="1"/>
          </p:cNvSpPr>
          <p:nvPr>
            <p:ph idx="1"/>
          </p:nvPr>
        </p:nvSpPr>
        <p:spPr/>
        <p:txBody>
          <a:bodyPr/>
          <a:lstStyle/>
          <a:p>
            <a:pPr marL="0" indent="0" algn="just">
              <a:buNone/>
            </a:pPr>
            <a:r>
              <a:rPr lang="ru-RU" dirty="0"/>
              <a:t>Два уровня сложности заданий (уровень 1 и уровень 2), что позволяет </a:t>
            </a:r>
            <a:r>
              <a:rPr lang="ru-RU" dirty="0" smtClean="0"/>
              <a:t>дифференцировать </a:t>
            </a:r>
            <a:r>
              <a:rPr lang="ru-RU" dirty="0"/>
              <a:t>учащихся и выявить возможность и готовность учащихся изучать ИЯ на профильном уровне в средней (полной) школе</a:t>
            </a:r>
          </a:p>
          <a:p>
            <a:endParaRPr lang="ru-RU" dirty="0"/>
          </a:p>
        </p:txBody>
      </p:sp>
    </p:spTree>
    <p:extLst>
      <p:ext uri="{BB962C8B-B14F-4D97-AF65-F5344CB8AC3E}">
        <p14:creationId xmlns:p14="http://schemas.microsoft.com/office/powerpoint/2010/main" val="850657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Особенности экзаменационной </a:t>
            </a:r>
            <a:r>
              <a:rPr lang="ru-RU" b="1" dirty="0" smtClean="0"/>
              <a:t>работы</a:t>
            </a:r>
            <a:endParaRPr lang="ru-RU" b="1" dirty="0"/>
          </a:p>
        </p:txBody>
      </p:sp>
      <p:sp>
        <p:nvSpPr>
          <p:cNvPr id="3" name="Объект 2"/>
          <p:cNvSpPr>
            <a:spLocks noGrp="1"/>
          </p:cNvSpPr>
          <p:nvPr>
            <p:ph idx="1"/>
          </p:nvPr>
        </p:nvSpPr>
        <p:spPr/>
        <p:txBody>
          <a:bodyPr/>
          <a:lstStyle/>
          <a:p>
            <a:r>
              <a:rPr lang="ru-RU" dirty="0"/>
              <a:t>Уровень сложности определяется сложностью языкового материала и проверяемых речевых умений, а также типами заданий</a:t>
            </a:r>
          </a:p>
          <a:p>
            <a:r>
              <a:rPr lang="ru-RU" dirty="0"/>
              <a:t> В работе: 19 заданий уровня 1 (</a:t>
            </a:r>
            <a:r>
              <a:rPr lang="ru-RU" dirty="0" smtClean="0"/>
              <a:t>33 </a:t>
            </a:r>
            <a:r>
              <a:rPr lang="ru-RU" dirty="0"/>
              <a:t>балла)</a:t>
            </a:r>
          </a:p>
          <a:p>
            <a:pPr marL="0" indent="0">
              <a:buNone/>
            </a:pPr>
            <a:r>
              <a:rPr lang="ru-RU" dirty="0"/>
              <a:t>                  </a:t>
            </a:r>
            <a:r>
              <a:rPr lang="ru-RU" dirty="0" smtClean="0"/>
              <a:t>16 </a:t>
            </a:r>
            <a:r>
              <a:rPr lang="ru-RU" dirty="0"/>
              <a:t>заданий уровня 2 (</a:t>
            </a:r>
            <a:r>
              <a:rPr lang="ru-RU" dirty="0" smtClean="0"/>
              <a:t>35 </a:t>
            </a:r>
            <a:r>
              <a:rPr lang="ru-RU" dirty="0"/>
              <a:t>баллов) </a:t>
            </a:r>
          </a:p>
          <a:p>
            <a:endParaRPr lang="ru-RU" dirty="0"/>
          </a:p>
          <a:p>
            <a:endParaRPr lang="ru-RU" dirty="0"/>
          </a:p>
        </p:txBody>
      </p:sp>
    </p:spTree>
    <p:extLst>
      <p:ext uri="{BB962C8B-B14F-4D97-AF65-F5344CB8AC3E}">
        <p14:creationId xmlns:p14="http://schemas.microsoft.com/office/powerpoint/2010/main" val="2226114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Задания по </a:t>
            </a:r>
            <a:r>
              <a:rPr lang="ru-RU" b="1" dirty="0" err="1"/>
              <a:t>аудированию</a:t>
            </a:r>
            <a:r>
              <a:rPr lang="ru-RU" b="1" dirty="0"/>
              <a:t> – </a:t>
            </a:r>
            <a:br>
              <a:rPr lang="ru-RU" b="1" dirty="0"/>
            </a:br>
            <a:r>
              <a:rPr lang="ru-RU" b="1" dirty="0"/>
              <a:t>задания 1-8</a:t>
            </a:r>
          </a:p>
        </p:txBody>
      </p:sp>
      <p:sp>
        <p:nvSpPr>
          <p:cNvPr id="3" name="Объект 2"/>
          <p:cNvSpPr>
            <a:spLocks noGrp="1"/>
          </p:cNvSpPr>
          <p:nvPr>
            <p:ph idx="1"/>
          </p:nvPr>
        </p:nvSpPr>
        <p:spPr/>
        <p:txBody>
          <a:bodyPr/>
          <a:lstStyle/>
          <a:p>
            <a:r>
              <a:rPr lang="ru-RU" dirty="0"/>
              <a:t>Задания 1и2 нацелены на проверку умения учащихся понимать на слух основное содержание прослушанного текста.</a:t>
            </a:r>
          </a:p>
          <a:p>
            <a:r>
              <a:rPr lang="ru-RU" dirty="0"/>
              <a:t>Установить необходимые соответствия с предполагаемыми утверждениями</a:t>
            </a:r>
          </a:p>
          <a:p>
            <a:r>
              <a:rPr lang="ru-RU" dirty="0"/>
              <a:t>В задании 1 одно лишнее место действия </a:t>
            </a:r>
          </a:p>
          <a:p>
            <a:r>
              <a:rPr lang="ru-RU" dirty="0"/>
              <a:t>В задании 2 одно лишнее </a:t>
            </a:r>
            <a:r>
              <a:rPr lang="ru-RU" dirty="0" smtClean="0"/>
              <a:t>утверждение</a:t>
            </a:r>
            <a:endParaRPr lang="ru-RU" dirty="0"/>
          </a:p>
        </p:txBody>
      </p:sp>
    </p:spTree>
    <p:extLst>
      <p:ext uri="{BB962C8B-B14F-4D97-AF65-F5344CB8AC3E}">
        <p14:creationId xmlns:p14="http://schemas.microsoft.com/office/powerpoint/2010/main" val="694214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Трудности </a:t>
            </a:r>
            <a:r>
              <a:rPr lang="ru-RU" dirty="0" err="1"/>
              <a:t>аудирования</a:t>
            </a:r>
            <a:endParaRPr lang="ru-RU" dirty="0"/>
          </a:p>
        </p:txBody>
      </p:sp>
      <p:sp>
        <p:nvSpPr>
          <p:cNvPr id="3" name="Объект 2"/>
          <p:cNvSpPr>
            <a:spLocks noGrp="1"/>
          </p:cNvSpPr>
          <p:nvPr>
            <p:ph idx="1"/>
          </p:nvPr>
        </p:nvSpPr>
        <p:spPr/>
        <p:txBody>
          <a:bodyPr>
            <a:noAutofit/>
          </a:bodyPr>
          <a:lstStyle/>
          <a:p>
            <a:pPr algn="just"/>
            <a:r>
              <a:rPr lang="ru-RU" sz="2800" dirty="0"/>
              <a:t>Фонетические : отсутствие четкой границы в потоке слов</a:t>
            </a:r>
          </a:p>
          <a:p>
            <a:pPr algn="just"/>
            <a:r>
              <a:rPr lang="ru-RU" sz="2800" dirty="0"/>
              <a:t>Грамматические</a:t>
            </a:r>
            <a:r>
              <a:rPr lang="ru-RU" sz="2800" dirty="0" smtClean="0"/>
              <a:t>: наличие </a:t>
            </a:r>
            <a:r>
              <a:rPr lang="ru-RU" sz="2800" dirty="0"/>
              <a:t>аналитических форм, не свойственных русскому языку</a:t>
            </a:r>
          </a:p>
          <a:p>
            <a:pPr algn="just"/>
            <a:r>
              <a:rPr lang="ru-RU" sz="2800" dirty="0"/>
              <a:t>Лексические: наличие большого количества незнакомых слов НО: они никогда не будут опорными</a:t>
            </a:r>
          </a:p>
          <a:p>
            <a:pPr algn="just"/>
            <a:r>
              <a:rPr lang="ru-RU" sz="2800" dirty="0"/>
              <a:t>Социокультурная компетенция</a:t>
            </a:r>
            <a:r>
              <a:rPr lang="ru-RU" sz="2800" dirty="0" smtClean="0"/>
              <a:t>: знание </a:t>
            </a:r>
            <a:r>
              <a:rPr lang="ru-RU" sz="2800" dirty="0"/>
              <a:t>норм поведения носителей языка, традиций, истории и культуры страны изучаемого языка</a:t>
            </a:r>
          </a:p>
          <a:p>
            <a:endParaRPr lang="ru-RU" sz="2800" dirty="0"/>
          </a:p>
        </p:txBody>
      </p:sp>
    </p:spTree>
    <p:extLst>
      <p:ext uri="{BB962C8B-B14F-4D97-AF65-F5344CB8AC3E}">
        <p14:creationId xmlns:p14="http://schemas.microsoft.com/office/powerpoint/2010/main" val="442948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Важные моменты</a:t>
            </a:r>
          </a:p>
        </p:txBody>
      </p:sp>
      <p:sp>
        <p:nvSpPr>
          <p:cNvPr id="3" name="Объект 2"/>
          <p:cNvSpPr>
            <a:spLocks noGrp="1"/>
          </p:cNvSpPr>
          <p:nvPr>
            <p:ph idx="1"/>
          </p:nvPr>
        </p:nvSpPr>
        <p:spPr/>
        <p:txBody>
          <a:bodyPr/>
          <a:lstStyle/>
          <a:p>
            <a:r>
              <a:rPr lang="ru-RU" dirty="0"/>
              <a:t>Пока диктор читает задание на русском, ребёнок читает ответы</a:t>
            </a:r>
          </a:p>
          <a:p>
            <a:r>
              <a:rPr lang="ru-RU" dirty="0"/>
              <a:t>Подчёркивание ключевых слов в заданиях </a:t>
            </a:r>
            <a:r>
              <a:rPr lang="ru-RU" dirty="0" smtClean="0"/>
              <a:t>, </a:t>
            </a:r>
            <a:r>
              <a:rPr lang="ru-RU" dirty="0"/>
              <a:t>если ключевые слова отличают два похожих вопроса</a:t>
            </a:r>
          </a:p>
          <a:p>
            <a:endParaRPr lang="ru-RU" dirty="0"/>
          </a:p>
        </p:txBody>
      </p:sp>
    </p:spTree>
    <p:extLst>
      <p:ext uri="{BB962C8B-B14F-4D97-AF65-F5344CB8AC3E}">
        <p14:creationId xmlns:p14="http://schemas.microsoft.com/office/powerpoint/2010/main" val="2224985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Аудирование</a:t>
            </a:r>
            <a:endParaRPr lang="ru-RU" dirty="0"/>
          </a:p>
        </p:txBody>
      </p:sp>
      <p:sp>
        <p:nvSpPr>
          <p:cNvPr id="3" name="Объект 2"/>
          <p:cNvSpPr>
            <a:spLocks noGrp="1"/>
          </p:cNvSpPr>
          <p:nvPr>
            <p:ph idx="1"/>
          </p:nvPr>
        </p:nvSpPr>
        <p:spPr/>
        <p:txBody>
          <a:bodyPr>
            <a:normAutofit fontScale="92500" lnSpcReduction="10000"/>
          </a:bodyPr>
          <a:lstStyle/>
          <a:p>
            <a:pPr algn="just"/>
            <a:r>
              <a:rPr lang="ru-RU" dirty="0"/>
              <a:t>Все тексты могут быть на одну тему. Надо прислушиваться к деталям. Здесь пригодится умение перефразировать. Утверждения не содержат слов из описаний ситуации</a:t>
            </a:r>
            <a:r>
              <a:rPr lang="ru-RU" dirty="0" smtClean="0"/>
              <a:t>.</a:t>
            </a:r>
          </a:p>
          <a:p>
            <a:pPr algn="just"/>
            <a:r>
              <a:rPr lang="ru-RU" dirty="0"/>
              <a:t>Не старайтесь услышать в текстах слова, прописанные в заданиях. Следует понять тему рассказа. Тема  может раскрываться без использования слов заголовка. В записи, как правило, используются синонимы, а не слова, написанные в задании.</a:t>
            </a:r>
          </a:p>
          <a:p>
            <a:endParaRPr lang="ru-RU" dirty="0"/>
          </a:p>
          <a:p>
            <a:endParaRPr lang="ru-RU" dirty="0"/>
          </a:p>
        </p:txBody>
      </p:sp>
    </p:spTree>
    <p:extLst>
      <p:ext uri="{BB962C8B-B14F-4D97-AF65-F5344CB8AC3E}">
        <p14:creationId xmlns:p14="http://schemas.microsoft.com/office/powerpoint/2010/main" val="327541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 из УМК</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22546" y="1806575"/>
            <a:ext cx="5698907" cy="405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006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Результаты </a:t>
            </a:r>
            <a:r>
              <a:rPr lang="ru-RU" b="1" dirty="0" smtClean="0"/>
              <a:t>ГВЭ-9 </a:t>
            </a:r>
            <a:r>
              <a:rPr lang="ru-RU" b="1" dirty="0"/>
              <a:t>в 2019 году</a:t>
            </a:r>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3671809507"/>
              </p:ext>
            </p:extLst>
          </p:nvPr>
        </p:nvGraphicFramePr>
        <p:xfrm>
          <a:off x="179512" y="1556793"/>
          <a:ext cx="8784978" cy="2164307"/>
        </p:xfrm>
        <a:graphic>
          <a:graphicData uri="http://schemas.openxmlformats.org/drawingml/2006/table">
            <a:tbl>
              <a:tblPr firstRow="1" firstCol="1" bandRow="1">
                <a:tableStyleId>{5C22544A-7EE6-4342-B048-85BDC9FD1C3A}</a:tableStyleId>
              </a:tblPr>
              <a:tblGrid>
                <a:gridCol w="504056">
                  <a:extLst>
                    <a:ext uri="{9D8B030D-6E8A-4147-A177-3AD203B41FA5}">
                      <a16:colId xmlns:a16="http://schemas.microsoft.com/office/drawing/2014/main" xmlns="" val="20000"/>
                    </a:ext>
                  </a:extLst>
                </a:gridCol>
                <a:gridCol w="1458623">
                  <a:extLst>
                    <a:ext uri="{9D8B030D-6E8A-4147-A177-3AD203B41FA5}">
                      <a16:colId xmlns:a16="http://schemas.microsoft.com/office/drawing/2014/main" xmlns="" val="20001"/>
                    </a:ext>
                  </a:extLst>
                </a:gridCol>
                <a:gridCol w="764764">
                  <a:extLst>
                    <a:ext uri="{9D8B030D-6E8A-4147-A177-3AD203B41FA5}">
                      <a16:colId xmlns:a16="http://schemas.microsoft.com/office/drawing/2014/main" xmlns="" val="20002"/>
                    </a:ext>
                  </a:extLst>
                </a:gridCol>
                <a:gridCol w="813075">
                  <a:extLst>
                    <a:ext uri="{9D8B030D-6E8A-4147-A177-3AD203B41FA5}">
                      <a16:colId xmlns:a16="http://schemas.microsoft.com/office/drawing/2014/main" xmlns="" val="20003"/>
                    </a:ext>
                  </a:extLst>
                </a:gridCol>
                <a:gridCol w="608373">
                  <a:extLst>
                    <a:ext uri="{9D8B030D-6E8A-4147-A177-3AD203B41FA5}">
                      <a16:colId xmlns:a16="http://schemas.microsoft.com/office/drawing/2014/main" xmlns="" val="20004"/>
                    </a:ext>
                  </a:extLst>
                </a:gridCol>
                <a:gridCol w="668147">
                  <a:extLst>
                    <a:ext uri="{9D8B030D-6E8A-4147-A177-3AD203B41FA5}">
                      <a16:colId xmlns:a16="http://schemas.microsoft.com/office/drawing/2014/main" xmlns="" val="20005"/>
                    </a:ext>
                  </a:extLst>
                </a:gridCol>
                <a:gridCol w="668147">
                  <a:extLst>
                    <a:ext uri="{9D8B030D-6E8A-4147-A177-3AD203B41FA5}">
                      <a16:colId xmlns:a16="http://schemas.microsoft.com/office/drawing/2014/main" xmlns="" val="20006"/>
                    </a:ext>
                  </a:extLst>
                </a:gridCol>
                <a:gridCol w="668147">
                  <a:extLst>
                    <a:ext uri="{9D8B030D-6E8A-4147-A177-3AD203B41FA5}">
                      <a16:colId xmlns:a16="http://schemas.microsoft.com/office/drawing/2014/main" xmlns="" val="20007"/>
                    </a:ext>
                  </a:extLst>
                </a:gridCol>
                <a:gridCol w="668147">
                  <a:extLst>
                    <a:ext uri="{9D8B030D-6E8A-4147-A177-3AD203B41FA5}">
                      <a16:colId xmlns:a16="http://schemas.microsoft.com/office/drawing/2014/main" xmlns="" val="20008"/>
                    </a:ext>
                  </a:extLst>
                </a:gridCol>
                <a:gridCol w="668147">
                  <a:extLst>
                    <a:ext uri="{9D8B030D-6E8A-4147-A177-3AD203B41FA5}">
                      <a16:colId xmlns:a16="http://schemas.microsoft.com/office/drawing/2014/main" xmlns="" val="20009"/>
                    </a:ext>
                  </a:extLst>
                </a:gridCol>
                <a:gridCol w="668147">
                  <a:extLst>
                    <a:ext uri="{9D8B030D-6E8A-4147-A177-3AD203B41FA5}">
                      <a16:colId xmlns:a16="http://schemas.microsoft.com/office/drawing/2014/main" xmlns="" val="20010"/>
                    </a:ext>
                  </a:extLst>
                </a:gridCol>
                <a:gridCol w="627205">
                  <a:extLst>
                    <a:ext uri="{9D8B030D-6E8A-4147-A177-3AD203B41FA5}">
                      <a16:colId xmlns:a16="http://schemas.microsoft.com/office/drawing/2014/main" xmlns="" val="20011"/>
                    </a:ext>
                  </a:extLst>
                </a:gridCol>
              </a:tblGrid>
              <a:tr h="530125">
                <a:tc rowSpan="2">
                  <a:txBody>
                    <a:bodyPr/>
                    <a:lstStyle/>
                    <a:p>
                      <a:pPr algn="ctr">
                        <a:spcAft>
                          <a:spcPts val="600"/>
                        </a:spcAft>
                        <a:tabLst>
                          <a:tab pos="-3759200" algn="l"/>
                        </a:tabLst>
                      </a:pPr>
                      <a:r>
                        <a:rPr lang="ru-RU" sz="1800" b="1" dirty="0">
                          <a:effectLst/>
                          <a:latin typeface="Times New Roman" panose="02020603050405020304" pitchFamily="18" charset="0"/>
                          <a:cs typeface="Times New Roman" panose="02020603050405020304" pitchFamily="18" charset="0"/>
                        </a:rPr>
                        <a:t>№ п/п</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Предмет</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Всего участников</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Участников с ОВЗ</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gridSpan="2">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«2»</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tc gridSpan="2">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«3»</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tc gridSpan="2">
                  <a:txBody>
                    <a:bodyPr/>
                    <a:lstStyle/>
                    <a:p>
                      <a:pPr algn="ctr">
                        <a:spcAft>
                          <a:spcPts val="0"/>
                        </a:spcAft>
                      </a:pPr>
                      <a:r>
                        <a:rPr lang="ru-RU" sz="1800" b="1">
                          <a:effectLst/>
                          <a:latin typeface="Times New Roman" panose="02020603050405020304" pitchFamily="18" charset="0"/>
                          <a:cs typeface="Times New Roman" panose="02020603050405020304" pitchFamily="18" charset="0"/>
                        </a:rPr>
                        <a:t>«4»</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tc gridSpan="2">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«5»</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extLst>
                  <a:ext uri="{0D108BD9-81ED-4DB2-BD59-A6C34878D82A}">
                    <a16:rowId xmlns:a16="http://schemas.microsoft.com/office/drawing/2014/main" xmlns="" val="10000"/>
                  </a:ext>
                </a:extLst>
              </a:tr>
              <a:tr h="106024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чел.</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чел.</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чел.</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800" b="1" dirty="0">
                          <a:effectLst/>
                          <a:latin typeface="Times New Roman" panose="02020603050405020304" pitchFamily="18" charset="0"/>
                          <a:cs typeface="Times New Roman" panose="02020603050405020304" pitchFamily="18" charset="0"/>
                        </a:rPr>
                        <a:t>чел.</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573933">
                <a:tc>
                  <a:txBody>
                    <a:bodyPr/>
                    <a:lstStyle/>
                    <a:p>
                      <a:pPr marL="342900" lvl="0" indent="-342900">
                        <a:lnSpc>
                          <a:spcPct val="115000"/>
                        </a:lnSpc>
                        <a:spcAft>
                          <a:spcPts val="0"/>
                        </a:spcAft>
                        <a:buFont typeface="+mj-lt"/>
                        <a:buAutoNum type="arabicPeriod"/>
                        <a:tabLst>
                          <a:tab pos="-3759200" algn="l"/>
                        </a:tabLst>
                      </a:pPr>
                      <a:r>
                        <a:rPr lang="ru-RU" sz="1800" b="1" dirty="0">
                          <a:effectLst/>
                          <a:latin typeface="Times New Roman" panose="02020603050405020304" pitchFamily="18" charset="0"/>
                          <a:cs typeface="Times New Roman" panose="02020603050405020304" pitchFamily="18" charset="0"/>
                        </a:rPr>
                        <a:t> </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ru-RU" sz="1800" b="1" dirty="0">
                          <a:effectLst/>
                          <a:latin typeface="Times New Roman" panose="02020603050405020304" pitchFamily="18" charset="0"/>
                          <a:ea typeface="Calibri"/>
                          <a:cs typeface="Times New Roman" panose="02020603050405020304" pitchFamily="18" charset="0"/>
                        </a:rPr>
                        <a:t>Английский язык</a:t>
                      </a:r>
                    </a:p>
                  </a:txBody>
                  <a:tcPr marL="68580" marR="68580" marT="0" marB="0" anchor="ctr"/>
                </a:tc>
                <a:tc>
                  <a:txBody>
                    <a:bodyPr/>
                    <a:lstStyle/>
                    <a:p>
                      <a:pPr algn="ctr">
                        <a:spcAft>
                          <a:spcPts val="0"/>
                        </a:spcAft>
                      </a:pPr>
                      <a:r>
                        <a:rPr lang="ru-RU" sz="1600" b="1" dirty="0">
                          <a:effectLst/>
                          <a:latin typeface="Times New Roman" panose="02020603050405020304" pitchFamily="18" charset="0"/>
                          <a:ea typeface="Calibri"/>
                          <a:cs typeface="Times New Roman" panose="02020603050405020304" pitchFamily="18" charset="0"/>
                        </a:rPr>
                        <a:t>2</a:t>
                      </a:r>
                    </a:p>
                  </a:txBody>
                  <a:tcPr marL="68580" marR="68580" marT="0" marB="0" anchor="ctr"/>
                </a:tc>
                <a:tc>
                  <a:txBody>
                    <a:bodyPr/>
                    <a:lstStyle/>
                    <a:p>
                      <a:pPr algn="ctr">
                        <a:spcAft>
                          <a:spcPts val="0"/>
                        </a:spcAft>
                      </a:pPr>
                      <a:r>
                        <a:rPr lang="ru-RU" sz="1600" b="1" dirty="0">
                          <a:effectLst/>
                          <a:latin typeface="Times New Roman" panose="02020603050405020304" pitchFamily="18" charset="0"/>
                          <a:ea typeface="Calibri"/>
                          <a:cs typeface="Times New Roman" panose="02020603050405020304" pitchFamily="18" charset="0"/>
                        </a:rPr>
                        <a:t>2</a:t>
                      </a:r>
                    </a:p>
                  </a:txBody>
                  <a:tcPr marL="68580" marR="68580" marT="0" marB="0" anchor="ctr"/>
                </a:tc>
                <a:tc>
                  <a:txBody>
                    <a:bodyPr/>
                    <a:lstStyle/>
                    <a:p>
                      <a:pPr algn="ctr">
                        <a:spcAft>
                          <a:spcPts val="0"/>
                        </a:spcAft>
                      </a:pPr>
                      <a:r>
                        <a:rPr lang="ru-RU" sz="1600" b="1" dirty="0">
                          <a:effectLst/>
                          <a:latin typeface="Times New Roman" panose="02020603050405020304" pitchFamily="18" charset="0"/>
                          <a:ea typeface="Calibri"/>
                          <a:cs typeface="Times New Roman" panose="02020603050405020304" pitchFamily="18" charset="0"/>
                        </a:rPr>
                        <a:t>0</a:t>
                      </a:r>
                    </a:p>
                  </a:txBody>
                  <a:tcPr marL="68580" marR="68580" marT="0" marB="0" anchor="ctr"/>
                </a:tc>
                <a:tc>
                  <a:txBody>
                    <a:bodyPr/>
                    <a:lstStyle/>
                    <a:p>
                      <a:pPr algn="ctr">
                        <a:spcAft>
                          <a:spcPts val="0"/>
                        </a:spcAft>
                      </a:pPr>
                      <a:r>
                        <a:rPr lang="ru-RU" sz="1600" b="1" dirty="0">
                          <a:effectLst/>
                          <a:latin typeface="Times New Roman" panose="02020603050405020304" pitchFamily="18" charset="0"/>
                          <a:ea typeface="Calibri"/>
                          <a:cs typeface="Times New Roman" panose="02020603050405020304" pitchFamily="18" charset="0"/>
                        </a:rPr>
                        <a:t>0</a:t>
                      </a:r>
                    </a:p>
                  </a:txBody>
                  <a:tcPr marL="68580" marR="68580" marT="0" marB="0" anchor="ctr"/>
                </a:tc>
                <a:tc>
                  <a:txBody>
                    <a:bodyPr/>
                    <a:lstStyle/>
                    <a:p>
                      <a:pPr algn="ctr">
                        <a:spcAft>
                          <a:spcPts val="0"/>
                        </a:spcAft>
                      </a:pPr>
                      <a:r>
                        <a:rPr lang="ru-RU" sz="1600" b="1" dirty="0">
                          <a:effectLst/>
                          <a:latin typeface="Times New Roman" panose="02020603050405020304" pitchFamily="18" charset="0"/>
                          <a:ea typeface="Calibri"/>
                          <a:cs typeface="Times New Roman" panose="02020603050405020304" pitchFamily="18" charset="0"/>
                        </a:rPr>
                        <a:t>0</a:t>
                      </a:r>
                    </a:p>
                  </a:txBody>
                  <a:tcPr marL="68580" marR="68580" marT="0" marB="0" anchor="ctr"/>
                </a:tc>
                <a:tc>
                  <a:txBody>
                    <a:bodyPr/>
                    <a:lstStyle/>
                    <a:p>
                      <a:pPr algn="ctr">
                        <a:spcAft>
                          <a:spcPts val="0"/>
                        </a:spcAft>
                      </a:pPr>
                      <a:r>
                        <a:rPr lang="ru-RU" sz="1600" b="1" dirty="0">
                          <a:effectLst/>
                          <a:latin typeface="Times New Roman" panose="02020603050405020304" pitchFamily="18" charset="0"/>
                          <a:ea typeface="Calibri"/>
                          <a:cs typeface="Times New Roman" panose="02020603050405020304" pitchFamily="18" charset="0"/>
                        </a:rPr>
                        <a:t>0,00</a:t>
                      </a:r>
                    </a:p>
                  </a:txBody>
                  <a:tcPr marL="68580" marR="68580" marT="0" marB="0" anchor="ctr"/>
                </a:tc>
                <a:tc>
                  <a:txBody>
                    <a:bodyPr/>
                    <a:lstStyle/>
                    <a:p>
                      <a:pPr algn="ctr">
                        <a:spcAft>
                          <a:spcPts val="0"/>
                        </a:spcAft>
                      </a:pPr>
                      <a:r>
                        <a:rPr lang="ru-RU" sz="1600" b="1" dirty="0">
                          <a:effectLst/>
                          <a:latin typeface="Times New Roman" panose="02020603050405020304" pitchFamily="18" charset="0"/>
                          <a:ea typeface="Calibri"/>
                          <a:cs typeface="Times New Roman" panose="02020603050405020304" pitchFamily="18" charset="0"/>
                        </a:rPr>
                        <a:t>1</a:t>
                      </a:r>
                    </a:p>
                  </a:txBody>
                  <a:tcPr marL="68580" marR="68580" marT="0" marB="0" anchor="ctr"/>
                </a:tc>
                <a:tc>
                  <a:txBody>
                    <a:bodyPr/>
                    <a:lstStyle/>
                    <a:p>
                      <a:pPr algn="ctr">
                        <a:spcAft>
                          <a:spcPts val="0"/>
                        </a:spcAft>
                      </a:pPr>
                      <a:r>
                        <a:rPr lang="ru-RU" sz="1600" b="1" dirty="0">
                          <a:effectLst/>
                          <a:latin typeface="Times New Roman" panose="02020603050405020304" pitchFamily="18" charset="0"/>
                          <a:ea typeface="Calibri"/>
                          <a:cs typeface="Times New Roman" panose="02020603050405020304" pitchFamily="18" charset="0"/>
                        </a:rPr>
                        <a:t>50,00</a:t>
                      </a:r>
                    </a:p>
                  </a:txBody>
                  <a:tcPr marL="68580" marR="68580" marT="0" marB="0" anchor="ctr"/>
                </a:tc>
                <a:tc>
                  <a:txBody>
                    <a:bodyPr/>
                    <a:lstStyle/>
                    <a:p>
                      <a:pPr algn="ctr">
                        <a:spcAft>
                          <a:spcPts val="0"/>
                        </a:spcAft>
                      </a:pPr>
                      <a:r>
                        <a:rPr lang="ru-RU" sz="1600" b="1" dirty="0">
                          <a:effectLst/>
                          <a:latin typeface="Times New Roman" panose="02020603050405020304" pitchFamily="18" charset="0"/>
                          <a:ea typeface="Calibri"/>
                          <a:cs typeface="Times New Roman" panose="02020603050405020304" pitchFamily="18" charset="0"/>
                        </a:rPr>
                        <a:t>1</a:t>
                      </a:r>
                    </a:p>
                  </a:txBody>
                  <a:tcPr marL="68580" marR="68580" marT="0" marB="0" anchor="ctr"/>
                </a:tc>
                <a:tc>
                  <a:txBody>
                    <a:bodyPr/>
                    <a:lstStyle/>
                    <a:p>
                      <a:pPr algn="ctr">
                        <a:spcAft>
                          <a:spcPts val="0"/>
                        </a:spcAft>
                      </a:pPr>
                      <a:r>
                        <a:rPr lang="ru-RU" sz="1600" b="1" dirty="0">
                          <a:effectLst/>
                          <a:latin typeface="Times New Roman" panose="02020603050405020304" pitchFamily="18" charset="0"/>
                          <a:ea typeface="Calibri"/>
                          <a:cs typeface="Times New Roman" panose="02020603050405020304" pitchFamily="18" charset="0"/>
                        </a:rPr>
                        <a:t>50,00</a:t>
                      </a:r>
                    </a:p>
                  </a:txBody>
                  <a:tcPr marL="68580" marR="68580" marT="0" marB="0" anchor="ctr"/>
                </a:tc>
                <a:extLst>
                  <a:ext uri="{0D108BD9-81ED-4DB2-BD59-A6C34878D82A}">
                    <a16:rowId xmlns:a16="http://schemas.microsoft.com/office/drawing/2014/main" xmlns="" val="10002"/>
                  </a:ext>
                </a:extLst>
              </a:tr>
            </a:tbl>
          </a:graphicData>
        </a:graphic>
      </p:graphicFrame>
      <p:sp>
        <p:nvSpPr>
          <p:cNvPr id="10" name="Rectangle 4"/>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5"/>
          <p:cNvSpPr>
            <a:spLocks noChangeArrowheads="1"/>
          </p:cNvSpPr>
          <p:nvPr/>
        </p:nvSpPr>
        <p:spPr bwMode="auto">
          <a:xfrm>
            <a:off x="194792" y="4438267"/>
            <a:ext cx="3017837" cy="952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2" name="Rectangle 6"/>
          <p:cNvSpPr>
            <a:spLocks noChangeArrowheads="1"/>
          </p:cNvSpPr>
          <p:nvPr/>
        </p:nvSpPr>
        <p:spPr bwMode="auto">
          <a:xfrm>
            <a:off x="179512" y="44371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hlinkClick r:id=""/>
              </a:rPr>
              <a:t>[</a:t>
            </a:r>
            <a:r>
              <a:rPr kumimoji="0" lang="ru-RU" altLang="ru-RU" sz="1000" b="0" i="0" u="none" strike="noStrike" cap="none" normalizeH="0" baseline="30000" dirty="0" smtClean="0" bmk="">
                <a:ln>
                  <a:noFill/>
                </a:ln>
                <a:solidFill>
                  <a:schemeClr val="tx1"/>
                </a:solidFill>
                <a:effectLst/>
                <a:latin typeface="Times New Roman" pitchFamily="18" charset="0"/>
                <a:ea typeface="Calibri" pitchFamily="34" charset="0"/>
                <a:cs typeface="Times New Roman" pitchFamily="18" charset="0"/>
                <a:hlinkClick r:id=""/>
              </a:rPr>
              <a:t>1]</a:t>
            </a:r>
            <a:r>
              <a:rPr kumimoji="0" lang="ru-RU" alt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 процент участников, получивших соответствующую отметку, от общего числа участников по предмету</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20012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Аудирование</a:t>
            </a:r>
            <a:endParaRPr lang="ru-RU" dirty="0"/>
          </a:p>
        </p:txBody>
      </p:sp>
      <p:sp>
        <p:nvSpPr>
          <p:cNvPr id="3" name="Объект 2"/>
          <p:cNvSpPr>
            <a:spLocks noGrp="1"/>
          </p:cNvSpPr>
          <p:nvPr>
            <p:ph idx="1"/>
          </p:nvPr>
        </p:nvSpPr>
        <p:spPr/>
        <p:txBody>
          <a:bodyPr>
            <a:normAutofit fontScale="85000" lnSpcReduction="20000"/>
          </a:bodyPr>
          <a:lstStyle/>
          <a:p>
            <a:pPr algn="just"/>
            <a:r>
              <a:rPr lang="ru-RU" dirty="0"/>
              <a:t>Задания 3-8 проверяют умение проверять на слух запрашиваемую информацию в прослушанном тексте</a:t>
            </a:r>
          </a:p>
          <a:p>
            <a:pPr algn="just"/>
            <a:r>
              <a:rPr lang="ru-RU" dirty="0"/>
              <a:t>Учащийся должен выбрать правильный ответ на вопрос или правильное окончание предложения из 3 предложенных вариантов</a:t>
            </a:r>
          </a:p>
          <a:p>
            <a:pPr algn="just"/>
            <a:r>
              <a:rPr lang="ru-RU" dirty="0"/>
              <a:t>За каждый правильно выбранный ответ учащийся получает 1 балл </a:t>
            </a:r>
            <a:endParaRPr lang="ru-RU" dirty="0" smtClean="0"/>
          </a:p>
          <a:p>
            <a:pPr algn="just"/>
            <a:r>
              <a:rPr lang="ru-RU" dirty="0" smtClean="0"/>
              <a:t>Все </a:t>
            </a:r>
            <a:r>
              <a:rPr lang="ru-RU" dirty="0"/>
              <a:t>тексты могут быть на одну тему. Надо прислушиваться к деталям. Здесь пригодится умение перефразировать. Утверждения не содержат слов из описаний ситуации.</a:t>
            </a:r>
          </a:p>
          <a:p>
            <a:endParaRPr lang="ru-RU" dirty="0" smtClean="0"/>
          </a:p>
          <a:p>
            <a:endParaRPr lang="ru-RU" dirty="0"/>
          </a:p>
          <a:p>
            <a:endParaRPr lang="ru-RU" dirty="0"/>
          </a:p>
        </p:txBody>
      </p:sp>
    </p:spTree>
    <p:extLst>
      <p:ext uri="{BB962C8B-B14F-4D97-AF65-F5344CB8AC3E}">
        <p14:creationId xmlns:p14="http://schemas.microsoft.com/office/powerpoint/2010/main" val="64734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Аудирование</a:t>
            </a:r>
            <a:endParaRPr lang="ru-RU" dirty="0"/>
          </a:p>
        </p:txBody>
      </p:sp>
      <p:sp>
        <p:nvSpPr>
          <p:cNvPr id="3" name="Объект 2"/>
          <p:cNvSpPr>
            <a:spLocks noGrp="1"/>
          </p:cNvSpPr>
          <p:nvPr>
            <p:ph idx="1"/>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72817"/>
            <a:ext cx="9706415" cy="352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66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4617" y="355322"/>
            <a:ext cx="7632854" cy="567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703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Задание 3-8</a:t>
            </a:r>
          </a:p>
        </p:txBody>
      </p:sp>
      <p:sp>
        <p:nvSpPr>
          <p:cNvPr id="3" name="Объект 2"/>
          <p:cNvSpPr>
            <a:spLocks noGrp="1"/>
          </p:cNvSpPr>
          <p:nvPr>
            <p:ph idx="1"/>
          </p:nvPr>
        </p:nvSpPr>
        <p:spPr/>
        <p:txBody>
          <a:bodyPr/>
          <a:lstStyle/>
          <a:p>
            <a:r>
              <a:rPr lang="ru-RU" dirty="0"/>
              <a:t>Это связанный текст</a:t>
            </a:r>
          </a:p>
          <a:p>
            <a:r>
              <a:rPr lang="ru-RU" dirty="0"/>
              <a:t>Важно не потерять сюжетную линию</a:t>
            </a:r>
          </a:p>
          <a:p>
            <a:r>
              <a:rPr lang="ru-RU" dirty="0"/>
              <a:t>Попросите учащихся просмотреть внимательно предложения</a:t>
            </a:r>
          </a:p>
          <a:p>
            <a:r>
              <a:rPr lang="ru-RU" dirty="0"/>
              <a:t>Предположите о чем пойдет речь в диалоге</a:t>
            </a:r>
          </a:p>
          <a:p>
            <a:r>
              <a:rPr lang="ru-RU" dirty="0"/>
              <a:t>Предположите тематику диалога </a:t>
            </a:r>
          </a:p>
          <a:p>
            <a:r>
              <a:rPr lang="ru-RU" dirty="0"/>
              <a:t>Прислушайтесь к деталям</a:t>
            </a:r>
          </a:p>
          <a:p>
            <a:endParaRPr lang="ru-RU" dirty="0"/>
          </a:p>
        </p:txBody>
      </p:sp>
    </p:spTree>
    <p:extLst>
      <p:ext uri="{BB962C8B-B14F-4D97-AF65-F5344CB8AC3E}">
        <p14:creationId xmlns:p14="http://schemas.microsoft.com/office/powerpoint/2010/main" val="508434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 y="261383"/>
            <a:ext cx="8362950" cy="5863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485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0405" y="333375"/>
            <a:ext cx="7674303" cy="579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73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Autofit/>
          </a:bodyPr>
          <a:lstStyle/>
          <a:p>
            <a:r>
              <a:rPr lang="ru-RU" sz="2800" b="1" dirty="0"/>
              <a:t>Статистический анализ выполняемости заданий </a:t>
            </a:r>
            <a:r>
              <a:rPr lang="ru-RU" sz="2800" b="1" dirty="0" smtClean="0"/>
              <a:t>КИМ </a:t>
            </a:r>
            <a:r>
              <a:rPr lang="ru-RU" sz="2800" b="1" dirty="0"/>
              <a:t>ОГЭ </a:t>
            </a:r>
            <a:r>
              <a:rPr lang="ru-RU" sz="2800" b="1" dirty="0" smtClean="0"/>
              <a:t>раздела «</a:t>
            </a:r>
            <a:r>
              <a:rPr lang="ru-RU" sz="2800" b="1" dirty="0" err="1" smtClean="0"/>
              <a:t>Аудирование</a:t>
            </a:r>
            <a:r>
              <a:rPr lang="ru-RU" sz="2800" b="1" dirty="0" smtClean="0"/>
              <a:t>» в </a:t>
            </a:r>
            <a:r>
              <a:rPr lang="ru-RU" sz="2800" b="1" dirty="0"/>
              <a:t>2019 году</a:t>
            </a:r>
            <a:endParaRPr lang="ru-RU" sz="28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085696612"/>
              </p:ext>
            </p:extLst>
          </p:nvPr>
        </p:nvGraphicFramePr>
        <p:xfrm>
          <a:off x="72008" y="1268760"/>
          <a:ext cx="8964488" cy="5361576"/>
        </p:xfrm>
        <a:graphic>
          <a:graphicData uri="http://schemas.openxmlformats.org/drawingml/2006/table">
            <a:tbl>
              <a:tblPr firstRow="1" firstCol="1" bandRow="1">
                <a:tableStyleId>{5C22544A-7EE6-4342-B048-85BDC9FD1C3A}</a:tableStyleId>
              </a:tblPr>
              <a:tblGrid>
                <a:gridCol w="837283">
                  <a:extLst>
                    <a:ext uri="{9D8B030D-6E8A-4147-A177-3AD203B41FA5}">
                      <a16:colId xmlns:a16="http://schemas.microsoft.com/office/drawing/2014/main" xmlns="" val="20000"/>
                    </a:ext>
                  </a:extLst>
                </a:gridCol>
                <a:gridCol w="3107091">
                  <a:extLst>
                    <a:ext uri="{9D8B030D-6E8A-4147-A177-3AD203B41FA5}">
                      <a16:colId xmlns:a16="http://schemas.microsoft.com/office/drawing/2014/main" xmlns="" val="20001"/>
                    </a:ext>
                  </a:extLst>
                </a:gridCol>
                <a:gridCol w="787083">
                  <a:extLst>
                    <a:ext uri="{9D8B030D-6E8A-4147-A177-3AD203B41FA5}">
                      <a16:colId xmlns:a16="http://schemas.microsoft.com/office/drawing/2014/main" xmlns="" val="20002"/>
                    </a:ext>
                  </a:extLst>
                </a:gridCol>
                <a:gridCol w="851627">
                  <a:extLst>
                    <a:ext uri="{9D8B030D-6E8A-4147-A177-3AD203B41FA5}">
                      <a16:colId xmlns:a16="http://schemas.microsoft.com/office/drawing/2014/main" xmlns="" val="20003"/>
                    </a:ext>
                  </a:extLst>
                </a:gridCol>
                <a:gridCol w="812183">
                  <a:extLst>
                    <a:ext uri="{9D8B030D-6E8A-4147-A177-3AD203B41FA5}">
                      <a16:colId xmlns:a16="http://schemas.microsoft.com/office/drawing/2014/main" xmlns="" val="20004"/>
                    </a:ext>
                  </a:extLst>
                </a:gridCol>
                <a:gridCol w="822940">
                  <a:extLst>
                    <a:ext uri="{9D8B030D-6E8A-4147-A177-3AD203B41FA5}">
                      <a16:colId xmlns:a16="http://schemas.microsoft.com/office/drawing/2014/main" xmlns="" val="20005"/>
                    </a:ext>
                  </a:extLst>
                </a:gridCol>
                <a:gridCol w="980714">
                  <a:extLst>
                    <a:ext uri="{9D8B030D-6E8A-4147-A177-3AD203B41FA5}">
                      <a16:colId xmlns:a16="http://schemas.microsoft.com/office/drawing/2014/main" xmlns="" val="20006"/>
                    </a:ext>
                  </a:extLst>
                </a:gridCol>
                <a:gridCol w="765567">
                  <a:extLst>
                    <a:ext uri="{9D8B030D-6E8A-4147-A177-3AD203B41FA5}">
                      <a16:colId xmlns:a16="http://schemas.microsoft.com/office/drawing/2014/main" xmlns="" val="20007"/>
                    </a:ext>
                  </a:extLst>
                </a:gridCol>
              </a:tblGrid>
              <a:tr h="732316">
                <a:tc rowSpan="2">
                  <a:txBody>
                    <a:bodyPr/>
                    <a:lstStyle/>
                    <a:p>
                      <a:pPr algn="ctr">
                        <a:lnSpc>
                          <a:spcPct val="115000"/>
                        </a:lnSpc>
                        <a:spcAft>
                          <a:spcPts val="0"/>
                        </a:spcAft>
                      </a:pPr>
                      <a:r>
                        <a:rPr lang="ru-RU" sz="1400" b="1" dirty="0" err="1">
                          <a:effectLst/>
                          <a:latin typeface="Times New Roman" pitchFamily="18" charset="0"/>
                          <a:cs typeface="Times New Roman" pitchFamily="18" charset="0"/>
                        </a:rPr>
                        <a:t>Обознач</a:t>
                      </a:r>
                      <a:r>
                        <a:rPr lang="ru-RU" sz="1400" b="1" dirty="0">
                          <a:effectLst/>
                          <a:latin typeface="Times New Roman" pitchFamily="18" charset="0"/>
                          <a:cs typeface="Times New Roman" pitchFamily="18" charset="0"/>
                        </a:rPr>
                        <a:t>.</a:t>
                      </a:r>
                    </a:p>
                    <a:p>
                      <a:pPr algn="ctr">
                        <a:lnSpc>
                          <a:spcPct val="115000"/>
                        </a:lnSpc>
                        <a:spcAft>
                          <a:spcPts val="0"/>
                        </a:spcAft>
                      </a:pPr>
                      <a:r>
                        <a:rPr lang="ru-RU" sz="1400" b="1" dirty="0">
                          <a:effectLst/>
                          <a:latin typeface="Times New Roman" pitchFamily="18" charset="0"/>
                          <a:cs typeface="Times New Roman" pitchFamily="18" charset="0"/>
                        </a:rPr>
                        <a:t>задания в работе</a:t>
                      </a:r>
                      <a:endParaRPr lang="ru-RU" sz="1400" b="1" dirty="0">
                        <a:effectLst/>
                        <a:latin typeface="Times New Roman" pitchFamily="18" charset="0"/>
                        <a:ea typeface="Calibri"/>
                        <a:cs typeface="Times New Roman" pitchFamily="18" charset="0"/>
                      </a:endParaRPr>
                    </a:p>
                  </a:txBody>
                  <a:tcPr marL="68580" marR="68580" marT="0" marB="0" anchor="ctr"/>
                </a:tc>
                <a:tc rowSpan="2">
                  <a:txBody>
                    <a:bodyPr/>
                    <a:lstStyle/>
                    <a:p>
                      <a:pPr algn="ctr">
                        <a:lnSpc>
                          <a:spcPct val="115000"/>
                        </a:lnSpc>
                        <a:spcAft>
                          <a:spcPts val="0"/>
                        </a:spcAft>
                      </a:pPr>
                      <a:r>
                        <a:rPr lang="ru-RU" sz="1400" b="1" dirty="0">
                          <a:effectLst/>
                          <a:latin typeface="Times New Roman" pitchFamily="18" charset="0"/>
                          <a:cs typeface="Times New Roman" pitchFamily="18" charset="0"/>
                        </a:rPr>
                        <a:t>Проверяемые элементы содержания / умения</a:t>
                      </a:r>
                      <a:endParaRPr lang="ru-RU" sz="1400" b="1" dirty="0">
                        <a:effectLst/>
                        <a:latin typeface="Times New Roman" pitchFamily="18" charset="0"/>
                        <a:ea typeface="Calibri"/>
                        <a:cs typeface="Times New Roman" pitchFamily="18" charset="0"/>
                      </a:endParaRPr>
                    </a:p>
                  </a:txBody>
                  <a:tcPr marL="68580" marR="68580" marT="0" marB="0" anchor="ctr"/>
                </a:tc>
                <a:tc rowSpan="2">
                  <a:txBody>
                    <a:bodyPr/>
                    <a:lstStyle/>
                    <a:p>
                      <a:pPr algn="ctr">
                        <a:lnSpc>
                          <a:spcPct val="115000"/>
                        </a:lnSpc>
                        <a:spcAft>
                          <a:spcPts val="0"/>
                        </a:spcAft>
                      </a:pPr>
                      <a:r>
                        <a:rPr lang="ru-RU" sz="1400" b="1" dirty="0">
                          <a:effectLst/>
                          <a:latin typeface="Times New Roman" pitchFamily="18" charset="0"/>
                          <a:cs typeface="Times New Roman" pitchFamily="18" charset="0"/>
                        </a:rPr>
                        <a:t>Уровень сложности задания</a:t>
                      </a:r>
                      <a:endParaRPr lang="ru-RU" sz="1400" b="1" dirty="0">
                        <a:effectLst/>
                        <a:latin typeface="Times New Roman" pitchFamily="18" charset="0"/>
                        <a:ea typeface="Calibri"/>
                        <a:cs typeface="Times New Roman" pitchFamily="18" charset="0"/>
                      </a:endParaRPr>
                    </a:p>
                  </a:txBody>
                  <a:tcPr marL="68580" marR="68580" marT="0" marB="0" anchor="ctr"/>
                </a:tc>
                <a:tc rowSpan="2">
                  <a:txBody>
                    <a:bodyPr/>
                    <a:lstStyle/>
                    <a:p>
                      <a:pPr algn="ctr">
                        <a:lnSpc>
                          <a:spcPct val="115000"/>
                        </a:lnSpc>
                        <a:spcAft>
                          <a:spcPts val="0"/>
                        </a:spcAft>
                      </a:pPr>
                      <a:r>
                        <a:rPr lang="ru-RU" sz="1400" b="1" dirty="0">
                          <a:effectLst/>
                          <a:latin typeface="Times New Roman" pitchFamily="18" charset="0"/>
                          <a:cs typeface="Times New Roman" pitchFamily="18" charset="0"/>
                        </a:rPr>
                        <a:t>Средний процент выполнения</a:t>
                      </a:r>
                      <a:endParaRPr lang="ru-RU" sz="1400" b="1" dirty="0">
                        <a:effectLst/>
                        <a:latin typeface="Times New Roman" pitchFamily="18" charset="0"/>
                        <a:ea typeface="Calibri"/>
                        <a:cs typeface="Times New Roman" pitchFamily="18" charset="0"/>
                      </a:endParaRPr>
                    </a:p>
                  </a:txBody>
                  <a:tcPr marL="68580" marR="68580" marT="0" marB="0" anchor="ctr"/>
                </a:tc>
                <a:tc gridSpan="4">
                  <a:txBody>
                    <a:bodyPr/>
                    <a:lstStyle/>
                    <a:p>
                      <a:pPr algn="ctr">
                        <a:lnSpc>
                          <a:spcPct val="115000"/>
                        </a:lnSpc>
                        <a:spcAft>
                          <a:spcPts val="0"/>
                        </a:spcAft>
                      </a:pPr>
                      <a:r>
                        <a:rPr lang="ru-RU" sz="1400" b="1">
                          <a:effectLst/>
                          <a:latin typeface="Times New Roman" pitchFamily="18" charset="0"/>
                          <a:cs typeface="Times New Roman" pitchFamily="18" charset="0"/>
                        </a:rPr>
                        <a:t>Процент </a:t>
                      </a:r>
                    </a:p>
                    <a:p>
                      <a:pPr algn="ctr">
                        <a:lnSpc>
                          <a:spcPct val="115000"/>
                        </a:lnSpc>
                        <a:spcAft>
                          <a:spcPts val="0"/>
                        </a:spcAft>
                      </a:pPr>
                      <a:r>
                        <a:rPr lang="ru-RU" sz="1400" b="1">
                          <a:effectLst/>
                          <a:latin typeface="Times New Roman" pitchFamily="18" charset="0"/>
                          <a:cs typeface="Times New Roman" pitchFamily="18" charset="0"/>
                        </a:rPr>
                        <a:t>выполнения по региону в группах, получивших отметку</a:t>
                      </a:r>
                      <a:endParaRPr lang="ru-RU" sz="1400" b="1">
                        <a:effectLst/>
                        <a:latin typeface="Times New Roman" pitchFamily="18" charset="0"/>
                        <a:ea typeface="Calibri"/>
                        <a:cs typeface="Times New Roman"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36213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«2»</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«4»</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1"/>
                  </a:ext>
                </a:extLst>
              </a:tr>
              <a:tr h="362883">
                <a:tc gridSpan="8">
                  <a:txBody>
                    <a:bodyPr/>
                    <a:lstStyle/>
                    <a:p>
                      <a:pPr algn="ctr">
                        <a:lnSpc>
                          <a:spcPct val="115000"/>
                        </a:lnSpc>
                        <a:spcAft>
                          <a:spcPts val="0"/>
                        </a:spcAft>
                      </a:pPr>
                      <a:r>
                        <a:rPr lang="ru-RU" sz="1400" b="1" dirty="0">
                          <a:effectLst/>
                          <a:latin typeface="Times New Roman" pitchFamily="18" charset="0"/>
                          <a:cs typeface="Times New Roman" pitchFamily="18" charset="0"/>
                        </a:rPr>
                        <a:t>Письменная часть</a:t>
                      </a:r>
                      <a:endParaRPr lang="ru-RU" sz="1400" b="1" dirty="0">
                        <a:effectLst/>
                        <a:latin typeface="Times New Roman" pitchFamily="18" charset="0"/>
                        <a:ea typeface="Calibri"/>
                        <a:cs typeface="Times New Roman"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2"/>
                  </a:ext>
                </a:extLst>
              </a:tr>
              <a:tr h="362883">
                <a:tc gridSpan="8">
                  <a:txBody>
                    <a:bodyPr/>
                    <a:lstStyle/>
                    <a:p>
                      <a:pPr algn="ctr">
                        <a:lnSpc>
                          <a:spcPct val="115000"/>
                        </a:lnSpc>
                        <a:spcAft>
                          <a:spcPts val="0"/>
                        </a:spcAft>
                      </a:pPr>
                      <a:r>
                        <a:rPr lang="ru-RU" sz="1400" b="1">
                          <a:effectLst/>
                          <a:latin typeface="Times New Roman" pitchFamily="18" charset="0"/>
                          <a:cs typeface="Times New Roman" pitchFamily="18" charset="0"/>
                        </a:rPr>
                        <a:t>Раздел 1. Задания по аудированию</a:t>
                      </a:r>
                      <a:endParaRPr lang="ru-RU" sz="1400" b="1">
                        <a:effectLst/>
                        <a:latin typeface="Times New Roman" pitchFamily="18" charset="0"/>
                        <a:ea typeface="Calibri"/>
                        <a:cs typeface="Times New Roman"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3"/>
                  </a:ext>
                </a:extLst>
              </a:tr>
              <a:tr h="615846">
                <a:tc>
                  <a:txBody>
                    <a:bodyPr/>
                    <a:lstStyle/>
                    <a:p>
                      <a:pPr algn="ctr">
                        <a:lnSpc>
                          <a:spcPct val="115000"/>
                        </a:lnSpc>
                        <a:spcAft>
                          <a:spcPts val="0"/>
                        </a:spcAft>
                      </a:pPr>
                      <a:r>
                        <a:rPr lang="ru-RU" sz="1400" b="1">
                          <a:effectLst/>
                          <a:latin typeface="Times New Roman" pitchFamily="18" charset="0"/>
                          <a:cs typeface="Times New Roman" pitchFamily="18" charset="0"/>
                        </a:rPr>
                        <a:t>1</a:t>
                      </a:r>
                      <a:endParaRPr lang="ru-RU" sz="1400" b="1">
                        <a:effectLst/>
                        <a:latin typeface="Times New Roman" pitchFamily="18" charset="0"/>
                        <a:ea typeface="Calibri"/>
                        <a:cs typeface="Times New Roman" pitchFamily="18" charset="0"/>
                      </a:endParaRPr>
                    </a:p>
                  </a:txBody>
                  <a:tcPr marL="68580" marR="68580" marT="0" marB="0" anchor="ctr"/>
                </a:tc>
                <a:tc rowSpan="2">
                  <a:txBody>
                    <a:bodyPr/>
                    <a:lstStyle/>
                    <a:p>
                      <a:pPr>
                        <a:lnSpc>
                          <a:spcPct val="115000"/>
                        </a:lnSpc>
                        <a:spcAft>
                          <a:spcPts val="0"/>
                        </a:spcAft>
                      </a:pPr>
                      <a:r>
                        <a:rPr lang="ru-RU" sz="1400" b="1" dirty="0">
                          <a:effectLst/>
                          <a:latin typeface="Times New Roman" pitchFamily="18" charset="0"/>
                          <a:cs typeface="Times New Roman" pitchFamily="18" charset="0"/>
                        </a:rPr>
                        <a:t>2.1/Понимание основного содержания прослушанного текста</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90,57</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44,44</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72,06</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88,25</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97,61</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4"/>
                  </a:ext>
                </a:extLst>
              </a:tr>
              <a:tr h="615846">
                <a:tc>
                  <a:txBody>
                    <a:bodyPr/>
                    <a:lstStyle/>
                    <a:p>
                      <a:pPr algn="ctr">
                        <a:lnSpc>
                          <a:spcPct val="115000"/>
                        </a:lnSpc>
                        <a:spcAft>
                          <a:spcPts val="0"/>
                        </a:spcAft>
                      </a:pPr>
                      <a:r>
                        <a:rPr lang="ru-RU" sz="1400" b="1">
                          <a:effectLst/>
                          <a:latin typeface="Times New Roman" pitchFamily="18" charset="0"/>
                          <a:cs typeface="Times New Roman" pitchFamily="18" charset="0"/>
                        </a:rPr>
                        <a:t>2</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81,28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55,56</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39,82</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74,76</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97,63</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5"/>
                  </a:ext>
                </a:extLst>
              </a:tr>
              <a:tr h="362883">
                <a:tc>
                  <a:txBody>
                    <a:bodyPr/>
                    <a:lstStyle/>
                    <a:p>
                      <a:pPr algn="ctr">
                        <a:lnSpc>
                          <a:spcPct val="115000"/>
                        </a:lnSpc>
                        <a:spcAft>
                          <a:spcPts val="0"/>
                        </a:spcAft>
                      </a:pPr>
                      <a:r>
                        <a:rPr lang="ru-RU" sz="1400" b="1">
                          <a:effectLst/>
                          <a:latin typeface="Times New Roman" pitchFamily="18" charset="0"/>
                          <a:cs typeface="Times New Roman" pitchFamily="18" charset="0"/>
                        </a:rPr>
                        <a:t>3</a:t>
                      </a:r>
                      <a:endParaRPr lang="ru-RU" sz="1400" b="1">
                        <a:effectLst/>
                        <a:latin typeface="Times New Roman" pitchFamily="18" charset="0"/>
                        <a:ea typeface="Calibri"/>
                        <a:cs typeface="Times New Roman" pitchFamily="18" charset="0"/>
                      </a:endParaRPr>
                    </a:p>
                  </a:txBody>
                  <a:tcPr marL="68580" marR="68580" marT="0" marB="0" anchor="ctr"/>
                </a:tc>
                <a:tc rowSpan="6">
                  <a:txBody>
                    <a:bodyPr/>
                    <a:lstStyle/>
                    <a:p>
                      <a:pPr>
                        <a:lnSpc>
                          <a:spcPct val="115000"/>
                        </a:lnSpc>
                        <a:spcAft>
                          <a:spcPts val="0"/>
                        </a:spcAft>
                      </a:pPr>
                      <a:r>
                        <a:rPr lang="ru-RU" sz="1400" b="1">
                          <a:effectLst/>
                          <a:latin typeface="Times New Roman" pitchFamily="18" charset="0"/>
                          <a:cs typeface="Times New Roman" pitchFamily="18" charset="0"/>
                        </a:rPr>
                        <a:t>2.2/Понимание в прослушанном тексте запрашиваемой информации</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82,92</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38,89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50,76</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77,88</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95,66</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6"/>
                  </a:ext>
                </a:extLst>
              </a:tr>
              <a:tr h="362883">
                <a:tc>
                  <a:txBody>
                    <a:bodyPr/>
                    <a:lstStyle/>
                    <a:p>
                      <a:pPr algn="ctr">
                        <a:lnSpc>
                          <a:spcPct val="115000"/>
                        </a:lnSpc>
                        <a:spcAft>
                          <a:spcPts val="0"/>
                        </a:spcAft>
                      </a:pPr>
                      <a:r>
                        <a:rPr lang="ru-RU" sz="1400" b="1">
                          <a:effectLst/>
                          <a:latin typeface="Times New Roman" pitchFamily="18" charset="0"/>
                          <a:cs typeface="Times New Roman" pitchFamily="18" charset="0"/>
                        </a:rPr>
                        <a:t>4</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60,92</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77,78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56,09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51,48</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68,30</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7"/>
                  </a:ext>
                </a:extLst>
              </a:tr>
              <a:tr h="362883">
                <a:tc>
                  <a:txBody>
                    <a:bodyPr/>
                    <a:lstStyle/>
                    <a:p>
                      <a:pPr algn="ctr">
                        <a:lnSpc>
                          <a:spcPct val="115000"/>
                        </a:lnSpc>
                        <a:spcAft>
                          <a:spcPts val="0"/>
                        </a:spcAft>
                      </a:pPr>
                      <a:r>
                        <a:rPr lang="ru-RU" sz="1400" b="1">
                          <a:effectLst/>
                          <a:latin typeface="Times New Roman" pitchFamily="18" charset="0"/>
                          <a:cs typeface="Times New Roman" pitchFamily="18" charset="0"/>
                        </a:rPr>
                        <a:t>5</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93,81</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55,56</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79,87</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92,35</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98,94</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8"/>
                  </a:ext>
                </a:extLst>
              </a:tr>
              <a:tr h="362883">
                <a:tc>
                  <a:txBody>
                    <a:bodyPr/>
                    <a:lstStyle/>
                    <a:p>
                      <a:pPr algn="ctr">
                        <a:lnSpc>
                          <a:spcPct val="115000"/>
                        </a:lnSpc>
                        <a:spcAft>
                          <a:spcPts val="0"/>
                        </a:spcAft>
                      </a:pPr>
                      <a:r>
                        <a:rPr lang="ru-RU" sz="1400" b="1">
                          <a:effectLst/>
                          <a:latin typeface="Times New Roman" pitchFamily="18" charset="0"/>
                          <a:cs typeface="Times New Roman" pitchFamily="18" charset="0"/>
                        </a:rPr>
                        <a:t>6</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80,79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16,67</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64,89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75,13</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89,25</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9"/>
                  </a:ext>
                </a:extLst>
              </a:tr>
              <a:tr h="362883">
                <a:tc>
                  <a:txBody>
                    <a:bodyPr/>
                    <a:lstStyle/>
                    <a:p>
                      <a:pPr algn="ctr">
                        <a:lnSpc>
                          <a:spcPct val="115000"/>
                        </a:lnSpc>
                        <a:spcAft>
                          <a:spcPts val="0"/>
                        </a:spcAft>
                      </a:pPr>
                      <a:r>
                        <a:rPr lang="ru-RU" sz="1400" b="1">
                          <a:effectLst/>
                          <a:latin typeface="Times New Roman" pitchFamily="18" charset="0"/>
                          <a:cs typeface="Times New Roman" pitchFamily="18" charset="0"/>
                        </a:rPr>
                        <a:t>7</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61,47</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94,44</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38,20</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49,18</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76,00</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0"/>
                  </a:ext>
                </a:extLst>
              </a:tr>
              <a:tr h="362883">
                <a:tc>
                  <a:txBody>
                    <a:bodyPr/>
                    <a:lstStyle/>
                    <a:p>
                      <a:pPr algn="ctr">
                        <a:lnSpc>
                          <a:spcPct val="115000"/>
                        </a:lnSpc>
                        <a:spcAft>
                          <a:spcPts val="0"/>
                        </a:spcAft>
                      </a:pPr>
                      <a:r>
                        <a:rPr lang="ru-RU" sz="1400" b="1">
                          <a:effectLst/>
                          <a:latin typeface="Times New Roman" pitchFamily="18" charset="0"/>
                          <a:cs typeface="Times New Roman" pitchFamily="18" charset="0"/>
                        </a:rPr>
                        <a:t>8</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90,11</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61,11</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70,53</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88,16</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97,17</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1478118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a:t>Анализ результатов выполнения отдельных </a:t>
            </a:r>
            <a:r>
              <a:rPr lang="ru-RU" sz="3600" b="1" dirty="0" smtClean="0"/>
              <a:t>заданий раздела «</a:t>
            </a:r>
            <a:r>
              <a:rPr lang="ru-RU" sz="3600" b="1" dirty="0" err="1" smtClean="0"/>
              <a:t>Аудирование</a:t>
            </a:r>
            <a:r>
              <a:rPr lang="ru-RU" sz="3600" b="1" dirty="0" smtClean="0"/>
              <a:t>»</a:t>
            </a:r>
            <a:endParaRPr lang="ru-RU" sz="3600" dirty="0"/>
          </a:p>
        </p:txBody>
      </p:sp>
      <p:sp>
        <p:nvSpPr>
          <p:cNvPr id="3" name="Объект 2"/>
          <p:cNvSpPr>
            <a:spLocks noGrp="1"/>
          </p:cNvSpPr>
          <p:nvPr>
            <p:ph idx="1"/>
          </p:nvPr>
        </p:nvSpPr>
        <p:spPr>
          <a:xfrm>
            <a:off x="467544" y="1772816"/>
            <a:ext cx="8229600" cy="4525963"/>
          </a:xfrm>
        </p:spPr>
        <p:txBody>
          <a:bodyPr>
            <a:noAutofit/>
          </a:bodyPr>
          <a:lstStyle/>
          <a:p>
            <a:pPr marL="0" indent="0" algn="just">
              <a:buNone/>
            </a:pPr>
            <a:r>
              <a:rPr lang="ru-RU" sz="2400" dirty="0" smtClean="0"/>
              <a:t>Анализ </a:t>
            </a:r>
            <a:r>
              <a:rPr lang="ru-RU" sz="2400" dirty="0"/>
              <a:t>типичных ошибок экзаменуемых в 2019 году позволяет сделать следующие выводы:</a:t>
            </a:r>
          </a:p>
          <a:p>
            <a:pPr algn="just"/>
            <a:r>
              <a:rPr lang="ru-RU" sz="2400" dirty="0" smtClean="0"/>
              <a:t>экзаменуемые </a:t>
            </a:r>
            <a:r>
              <a:rPr lang="ru-RU" sz="2400" dirty="0"/>
              <a:t>не всегда обладают достаточным лексическим запасом для понимания в прослушанном тексте запрашиваемой информации и даже для понимания основного содержания прослушанного текста;</a:t>
            </a:r>
          </a:p>
          <a:p>
            <a:pPr algn="just"/>
            <a:r>
              <a:rPr lang="ru-RU" sz="2400" dirty="0" smtClean="0"/>
              <a:t>экзаменуемые </a:t>
            </a:r>
            <a:r>
              <a:rPr lang="ru-RU" sz="2400" dirty="0"/>
              <a:t>стараются услышать в </a:t>
            </a:r>
            <a:r>
              <a:rPr lang="ru-RU" sz="2400" dirty="0" err="1"/>
              <a:t>аудиотексте</a:t>
            </a:r>
            <a:r>
              <a:rPr lang="ru-RU" sz="2400" dirty="0"/>
              <a:t> лексику, использованную в вопросе, не пытаясь подобрать синонимы или синонимичные выражения, и выбирают ответ на основе совпадения слова или слов в вопросе и в </a:t>
            </a:r>
            <a:r>
              <a:rPr lang="ru-RU" sz="2400" dirty="0" err="1"/>
              <a:t>аудиотексте</a:t>
            </a:r>
            <a:r>
              <a:rPr lang="ru-RU" sz="2400" dirty="0"/>
              <a:t>, игнорируя основное содержание </a:t>
            </a:r>
            <a:r>
              <a:rPr lang="ru-RU" sz="2400" dirty="0" err="1"/>
              <a:t>аудиотекста</a:t>
            </a:r>
            <a:r>
              <a:rPr lang="ru-RU" sz="2400" dirty="0" smtClean="0"/>
              <a:t>;</a:t>
            </a:r>
            <a:endParaRPr lang="ru-RU" sz="24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952489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Рекомендации учителям </a:t>
            </a:r>
            <a:endParaRPr lang="ru-RU" b="1" dirty="0"/>
          </a:p>
        </p:txBody>
      </p:sp>
      <p:sp>
        <p:nvSpPr>
          <p:cNvPr id="3" name="Объект 2"/>
          <p:cNvSpPr>
            <a:spLocks noGrp="1"/>
          </p:cNvSpPr>
          <p:nvPr>
            <p:ph idx="1"/>
          </p:nvPr>
        </p:nvSpPr>
        <p:spPr>
          <a:xfrm>
            <a:off x="467544" y="1268760"/>
            <a:ext cx="8229600" cy="4709120"/>
          </a:xfrm>
        </p:spPr>
        <p:txBody>
          <a:bodyPr>
            <a:noAutofit/>
          </a:bodyPr>
          <a:lstStyle/>
          <a:p>
            <a:pPr algn="just">
              <a:buFont typeface="+mj-lt"/>
              <a:buAutoNum type="arabicPeriod"/>
            </a:pPr>
            <a:r>
              <a:rPr lang="ru-RU" sz="1800" dirty="0" smtClean="0"/>
              <a:t>Развитие </a:t>
            </a:r>
            <a:r>
              <a:rPr lang="ru-RU" sz="1800" dirty="0" err="1"/>
              <a:t>аудитивных</a:t>
            </a:r>
            <a:r>
              <a:rPr lang="ru-RU" sz="1800" dirty="0"/>
              <a:t> умений должно начинаться задолго до начала подготовки непосредственно к ОГЭ. </a:t>
            </a:r>
          </a:p>
          <a:p>
            <a:pPr algn="just">
              <a:buFont typeface="+mj-lt"/>
              <a:buAutoNum type="arabicPeriod"/>
            </a:pPr>
            <a:r>
              <a:rPr lang="ru-RU" sz="1800" dirty="0"/>
              <a:t>Учащихся следует ознакомить с форматом заданий и научить правильно выполнять инструкции к конкретному заданию. </a:t>
            </a:r>
            <a:r>
              <a:rPr lang="x-none" sz="1800"/>
              <a:t>Следует научить учащихся подчёркивать ключевые слова, особенно в заданиях 3-8. </a:t>
            </a:r>
            <a:r>
              <a:rPr lang="ru-RU" sz="1800" dirty="0"/>
              <a:t>Следует выработать у учащихся умение игнорировать второстепенные детали, лексические трудности, не влияющие на понимание основного содержания и в то же время </a:t>
            </a:r>
            <a:r>
              <a:rPr lang="x-none" sz="1800"/>
              <a:t>понимать в тексте ключевые слова, необходимые для</a:t>
            </a:r>
            <a:r>
              <a:rPr lang="ru-RU" sz="1800" dirty="0"/>
              <a:t> выполнения задания.</a:t>
            </a:r>
          </a:p>
          <a:p>
            <a:pPr algn="just">
              <a:buFont typeface="+mj-lt"/>
              <a:buAutoNum type="arabicPeriod"/>
            </a:pPr>
            <a:r>
              <a:rPr lang="ru-RU" sz="1800" dirty="0"/>
              <a:t>В том случае, если многие учащиеся сделали одну и ту же ошибку или ошибки, рекомендуется использовать скрипт (текст, звучащий в задании), чтобы учащиеся прослушали задание ещё раз и одновременно прочитали скрипт с целью понять и объяснить свою ошибку или ошибки. При этом целесообразно предлагать учащимся в том числе задания на (краткое) воспроизведение прослушанного материала. Также учителям следует регулярно отрабатывать и повторять базовую лексику, например, с помощью лексических диктантов, мини-зачётов, разыгрывания диалогов с изученной лексикой, игровых элементов и т.п. </a:t>
            </a:r>
          </a:p>
          <a:p>
            <a:pPr marL="0" indent="0">
              <a:buNone/>
            </a:pPr>
            <a:endParaRPr lang="ru-RU" sz="16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15246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t>Рекомендации учителям </a:t>
            </a:r>
            <a:endParaRPr lang="ru-RU" dirty="0"/>
          </a:p>
        </p:txBody>
      </p:sp>
      <p:sp>
        <p:nvSpPr>
          <p:cNvPr id="3" name="Объект 2"/>
          <p:cNvSpPr>
            <a:spLocks noGrp="1"/>
          </p:cNvSpPr>
          <p:nvPr>
            <p:ph idx="1"/>
          </p:nvPr>
        </p:nvSpPr>
        <p:spPr/>
        <p:txBody>
          <a:bodyPr>
            <a:noAutofit/>
          </a:bodyPr>
          <a:lstStyle/>
          <a:p>
            <a:pPr algn="just">
              <a:buFont typeface="+mj-lt"/>
              <a:buAutoNum type="arabicPeriod" startAt="4"/>
            </a:pPr>
            <a:r>
              <a:rPr lang="ru-RU" sz="2000" dirty="0" smtClean="0"/>
              <a:t>П</a:t>
            </a:r>
            <a:r>
              <a:rPr lang="x-none" sz="2000"/>
              <a:t>ри формировании умений учащихся в аудировании </a:t>
            </a:r>
            <a:r>
              <a:rPr lang="ru-RU" sz="2000" dirty="0"/>
              <a:t>учителям необходимо </a:t>
            </a:r>
            <a:r>
              <a:rPr lang="x-none" sz="2000"/>
              <a:t>использовать те типы текстов, которые используются в контрольных измерительных материалах </a:t>
            </a:r>
            <a:r>
              <a:rPr lang="ru-RU" sz="2000" dirty="0"/>
              <a:t>О</a:t>
            </a:r>
            <a:r>
              <a:rPr lang="x-none" sz="2000"/>
              <a:t>ГЭ:</a:t>
            </a:r>
            <a:endParaRPr lang="ru-RU" sz="2000" dirty="0"/>
          </a:p>
          <a:p>
            <a:pPr marL="0" indent="0" algn="just">
              <a:buNone/>
            </a:pPr>
            <a:r>
              <a:rPr lang="ru-RU" sz="2000" dirty="0"/>
              <a:t>а) для </a:t>
            </a:r>
            <a:r>
              <a:rPr lang="ru-RU" sz="2000" dirty="0" err="1"/>
              <a:t>аудирования</a:t>
            </a:r>
            <a:r>
              <a:rPr lang="ru-RU" sz="2000" dirty="0"/>
              <a:t> с пониманием основного содержания: микротексты, короткие монологические высказывания, имеющие общую тематику;</a:t>
            </a:r>
          </a:p>
          <a:p>
            <a:pPr marL="0" indent="0" algn="just">
              <a:buNone/>
            </a:pPr>
            <a:r>
              <a:rPr lang="ru-RU" sz="2000" dirty="0" smtClean="0"/>
              <a:t>б) </a:t>
            </a:r>
            <a:r>
              <a:rPr lang="ru-RU" sz="2000" dirty="0"/>
              <a:t>для </a:t>
            </a:r>
            <a:r>
              <a:rPr lang="ru-RU" sz="2000" dirty="0" err="1"/>
              <a:t>аудирования</a:t>
            </a:r>
            <a:r>
              <a:rPr lang="ru-RU" sz="2000" dirty="0"/>
              <a:t> с извлечением необходимой информации</a:t>
            </a:r>
            <a:r>
              <a:rPr lang="ru-RU" sz="2000" b="1" dirty="0"/>
              <a:t>: </a:t>
            </a:r>
            <a:r>
              <a:rPr lang="ru-RU" sz="2000" dirty="0"/>
              <a:t>бытовые диалоги, короткие интервью, беседы.</a:t>
            </a:r>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37505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Количество участников ОГЭ </a:t>
            </a:r>
            <a:r>
              <a:rPr lang="ru-RU" b="1" dirty="0" smtClean="0"/>
              <a:t>по английскому языку</a:t>
            </a:r>
            <a:endParaRPr lang="ru-RU" dirty="0"/>
          </a:p>
        </p:txBody>
      </p:sp>
      <p:sp>
        <p:nvSpPr>
          <p:cNvPr id="10" name="Rectangle 4"/>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604797751"/>
              </p:ext>
            </p:extLst>
          </p:nvPr>
        </p:nvGraphicFramePr>
        <p:xfrm>
          <a:off x="19147" y="1916832"/>
          <a:ext cx="9023952" cy="3719059"/>
        </p:xfrm>
        <a:graphic>
          <a:graphicData uri="http://schemas.openxmlformats.org/drawingml/2006/table">
            <a:tbl>
              <a:tblPr firstRow="1" firstCol="1" bandRow="1">
                <a:tableStyleId>{5C22544A-7EE6-4342-B048-85BDC9FD1C3A}</a:tableStyleId>
              </a:tblPr>
              <a:tblGrid>
                <a:gridCol w="3055509">
                  <a:extLst>
                    <a:ext uri="{9D8B030D-6E8A-4147-A177-3AD203B41FA5}">
                      <a16:colId xmlns:a16="http://schemas.microsoft.com/office/drawing/2014/main" xmlns="" val="20000"/>
                    </a:ext>
                  </a:extLst>
                </a:gridCol>
                <a:gridCol w="1017902">
                  <a:extLst>
                    <a:ext uri="{9D8B030D-6E8A-4147-A177-3AD203B41FA5}">
                      <a16:colId xmlns:a16="http://schemas.microsoft.com/office/drawing/2014/main" xmlns="" val="20001"/>
                    </a:ext>
                  </a:extLst>
                </a:gridCol>
                <a:gridCol w="1017902">
                  <a:extLst>
                    <a:ext uri="{9D8B030D-6E8A-4147-A177-3AD203B41FA5}">
                      <a16:colId xmlns:a16="http://schemas.microsoft.com/office/drawing/2014/main" xmlns="" val="20002"/>
                    </a:ext>
                  </a:extLst>
                </a:gridCol>
                <a:gridCol w="1017902">
                  <a:extLst>
                    <a:ext uri="{9D8B030D-6E8A-4147-A177-3AD203B41FA5}">
                      <a16:colId xmlns:a16="http://schemas.microsoft.com/office/drawing/2014/main" xmlns="" val="20003"/>
                    </a:ext>
                  </a:extLst>
                </a:gridCol>
                <a:gridCol w="1203795">
                  <a:extLst>
                    <a:ext uri="{9D8B030D-6E8A-4147-A177-3AD203B41FA5}">
                      <a16:colId xmlns:a16="http://schemas.microsoft.com/office/drawing/2014/main" xmlns="" val="20004"/>
                    </a:ext>
                  </a:extLst>
                </a:gridCol>
                <a:gridCol w="918853">
                  <a:extLst>
                    <a:ext uri="{9D8B030D-6E8A-4147-A177-3AD203B41FA5}">
                      <a16:colId xmlns:a16="http://schemas.microsoft.com/office/drawing/2014/main" xmlns="" val="20005"/>
                    </a:ext>
                  </a:extLst>
                </a:gridCol>
                <a:gridCol w="792089">
                  <a:extLst>
                    <a:ext uri="{9D8B030D-6E8A-4147-A177-3AD203B41FA5}">
                      <a16:colId xmlns:a16="http://schemas.microsoft.com/office/drawing/2014/main" xmlns="" val="20006"/>
                    </a:ext>
                  </a:extLst>
                </a:gridCol>
              </a:tblGrid>
              <a:tr h="282190">
                <a:tc rowSpan="2">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Участники ОГЭ</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gridSpan="2">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2017</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tc gridSpan="2">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2018</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tc gridSpan="2">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2019</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extLst>
                  <a:ext uri="{0D108BD9-81ED-4DB2-BD59-A6C34878D82A}">
                    <a16:rowId xmlns:a16="http://schemas.microsoft.com/office/drawing/2014/main" xmlns="" val="10000"/>
                  </a:ext>
                </a:extLst>
              </a:tr>
              <a:tr h="282190">
                <a:tc vMerge="1">
                  <a:txBody>
                    <a:bodyPr/>
                    <a:lstStyle/>
                    <a:p>
                      <a:endParaRPr lang="ru-RU"/>
                    </a:p>
                  </a:txBody>
                  <a:tcP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чел.</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чел.</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чел.</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766819">
                <a:tc>
                  <a:txBody>
                    <a:bodyPr/>
                    <a:lstStyle/>
                    <a:p>
                      <a:pPr>
                        <a:lnSpc>
                          <a:spcPct val="115000"/>
                        </a:lnSpc>
                        <a:spcAft>
                          <a:spcPts val="0"/>
                        </a:spcAft>
                      </a:pPr>
                      <a:r>
                        <a:rPr lang="ru-RU" sz="1800" b="1" dirty="0">
                          <a:effectLst/>
                          <a:latin typeface="Times New Roman" panose="02020603050405020304" pitchFamily="18" charset="0"/>
                          <a:cs typeface="Times New Roman" panose="02020603050405020304" pitchFamily="18" charset="0"/>
                        </a:rPr>
                        <a:t>Выпускники текущего года, </a:t>
                      </a:r>
                      <a:r>
                        <a:rPr lang="ru-RU" sz="1800" b="1" dirty="0" smtClean="0">
                          <a:effectLst/>
                          <a:latin typeface="Times New Roman" panose="02020603050405020304" pitchFamily="18" charset="0"/>
                          <a:cs typeface="Times New Roman" panose="02020603050405020304" pitchFamily="18" charset="0"/>
                        </a:rPr>
                        <a:t>обучающиеся </a:t>
                      </a:r>
                      <a:r>
                        <a:rPr lang="ru-RU" sz="1800" b="1" dirty="0">
                          <a:effectLst/>
                          <a:latin typeface="Times New Roman" panose="02020603050405020304" pitchFamily="18" charset="0"/>
                          <a:cs typeface="Times New Roman" panose="02020603050405020304" pitchFamily="18" charset="0"/>
                        </a:rPr>
                        <a:t>по программам ООО</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8143</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100</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10014</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100</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10921</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100</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564379">
                <a:tc>
                  <a:txBody>
                    <a:bodyPr/>
                    <a:lstStyle/>
                    <a:p>
                      <a:pPr>
                        <a:lnSpc>
                          <a:spcPct val="115000"/>
                        </a:lnSpc>
                        <a:spcAft>
                          <a:spcPts val="0"/>
                        </a:spcAft>
                      </a:pPr>
                      <a:r>
                        <a:rPr lang="ru-RU" sz="1800" b="1">
                          <a:effectLst/>
                          <a:latin typeface="Times New Roman" panose="02020603050405020304" pitchFamily="18" charset="0"/>
                          <a:cs typeface="Times New Roman" panose="02020603050405020304" pitchFamily="18" charset="0"/>
                        </a:rPr>
                        <a:t>Выпускники лицеев и гимназий</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3082</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37,84</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3661</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36,55</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4049</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37,07</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564379">
                <a:tc>
                  <a:txBody>
                    <a:bodyPr/>
                    <a:lstStyle/>
                    <a:p>
                      <a:pPr>
                        <a:lnSpc>
                          <a:spcPct val="115000"/>
                        </a:lnSpc>
                        <a:spcAft>
                          <a:spcPts val="0"/>
                        </a:spcAft>
                      </a:pPr>
                      <a:r>
                        <a:rPr lang="ru-RU" sz="1800" b="1">
                          <a:effectLst/>
                          <a:latin typeface="Times New Roman" panose="02020603050405020304" pitchFamily="18" charset="0"/>
                          <a:cs typeface="Times New Roman" panose="02020603050405020304" pitchFamily="18" charset="0"/>
                        </a:rPr>
                        <a:t>Выпускники ООШ</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36</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0,44</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52</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0,51</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72</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0,66</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564379">
                <a:tc>
                  <a:txBody>
                    <a:bodyPr/>
                    <a:lstStyle/>
                    <a:p>
                      <a:pPr>
                        <a:lnSpc>
                          <a:spcPct val="115000"/>
                        </a:lnSpc>
                        <a:spcAft>
                          <a:spcPts val="0"/>
                        </a:spcAft>
                      </a:pPr>
                      <a:r>
                        <a:rPr lang="ru-RU" sz="1800" b="1" dirty="0">
                          <a:effectLst/>
                          <a:latin typeface="Times New Roman" panose="02020603050405020304" pitchFamily="18" charset="0"/>
                          <a:cs typeface="Times New Roman" panose="02020603050405020304" pitchFamily="18" charset="0"/>
                        </a:rPr>
                        <a:t>Участники с ограниченными возможностями здоровья</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14</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0,17</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27</a:t>
                      </a:r>
                      <a:endParaRPr lang="ru-RU" sz="18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0,26</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26</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0,24</a:t>
                      </a:r>
                      <a:endParaRPr lang="ru-RU" sz="1800" b="1"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5707921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Полезные советы</a:t>
            </a:r>
          </a:p>
        </p:txBody>
      </p:sp>
      <p:sp>
        <p:nvSpPr>
          <p:cNvPr id="3" name="Объект 2"/>
          <p:cNvSpPr>
            <a:spLocks noGrp="1"/>
          </p:cNvSpPr>
          <p:nvPr>
            <p:ph idx="1"/>
          </p:nvPr>
        </p:nvSpPr>
        <p:spPr/>
        <p:txBody>
          <a:bodyPr/>
          <a:lstStyle/>
          <a:p>
            <a:r>
              <a:rPr lang="ru-RU" dirty="0"/>
              <a:t>Чаще слушать разнообразные тексты</a:t>
            </a:r>
          </a:p>
          <a:p>
            <a:r>
              <a:rPr lang="ru-RU" dirty="0"/>
              <a:t>Тщательно работать над инструкциями к заданиям</a:t>
            </a:r>
          </a:p>
          <a:p>
            <a:r>
              <a:rPr lang="ru-RU" dirty="0"/>
              <a:t>Если есть проблемы с пониманием после второго прослушивания, дать послушать в третий раз</a:t>
            </a:r>
          </a:p>
          <a:p>
            <a:r>
              <a:rPr lang="ru-RU" dirty="0"/>
              <a:t>Если и после этого остались проблемы- дать возможность поработать с скриптом</a:t>
            </a:r>
          </a:p>
          <a:p>
            <a:endParaRPr lang="ru-RU" dirty="0"/>
          </a:p>
        </p:txBody>
      </p:sp>
    </p:spTree>
    <p:extLst>
      <p:ext uri="{BB962C8B-B14F-4D97-AF65-F5344CB8AC3E}">
        <p14:creationId xmlns:p14="http://schemas.microsoft.com/office/powerpoint/2010/main" val="906739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Полезные советы</a:t>
            </a:r>
          </a:p>
        </p:txBody>
      </p:sp>
      <p:sp>
        <p:nvSpPr>
          <p:cNvPr id="3" name="Объект 2"/>
          <p:cNvSpPr>
            <a:spLocks noGrp="1"/>
          </p:cNvSpPr>
          <p:nvPr>
            <p:ph idx="1"/>
          </p:nvPr>
        </p:nvSpPr>
        <p:spPr/>
        <p:txBody>
          <a:bodyPr>
            <a:normAutofit/>
          </a:bodyPr>
          <a:lstStyle/>
          <a:p>
            <a:r>
              <a:rPr lang="ru-RU" sz="2800" dirty="0"/>
              <a:t>Используйте паузу для предварительного ознакомления с вариантами ответов</a:t>
            </a:r>
          </a:p>
          <a:p>
            <a:r>
              <a:rPr lang="ru-RU" sz="2800" dirty="0"/>
              <a:t>Будьте внимательным к одинаково звучащим словам</a:t>
            </a:r>
          </a:p>
          <a:p>
            <a:r>
              <a:rPr lang="ru-RU" sz="2800" dirty="0"/>
              <a:t>Обращать внимание на логическое ударение</a:t>
            </a:r>
          </a:p>
          <a:p>
            <a:r>
              <a:rPr lang="ru-RU" sz="2800" dirty="0"/>
              <a:t>Будьте внимательны к отрицательным формам</a:t>
            </a:r>
          </a:p>
          <a:p>
            <a:r>
              <a:rPr lang="ru-RU" sz="2800" dirty="0"/>
              <a:t>Не нужно пытаться понять в тексте каждое слово</a:t>
            </a:r>
          </a:p>
          <a:p>
            <a:r>
              <a:rPr lang="ru-RU" sz="2800" dirty="0"/>
              <a:t>Следует опираться на смысловое содержание</a:t>
            </a:r>
          </a:p>
          <a:p>
            <a:endParaRPr lang="ru-RU" sz="2800" dirty="0"/>
          </a:p>
        </p:txBody>
      </p:sp>
    </p:spTree>
    <p:extLst>
      <p:ext uri="{BB962C8B-B14F-4D97-AF65-F5344CB8AC3E}">
        <p14:creationId xmlns:p14="http://schemas.microsoft.com/office/powerpoint/2010/main" val="310277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Pre-listening tasks</a:t>
            </a:r>
            <a:endParaRPr lang="ru-RU" dirty="0"/>
          </a:p>
        </p:txBody>
      </p:sp>
      <p:sp>
        <p:nvSpPr>
          <p:cNvPr id="3" name="Объект 2"/>
          <p:cNvSpPr>
            <a:spLocks noGrp="1"/>
          </p:cNvSpPr>
          <p:nvPr>
            <p:ph idx="1"/>
          </p:nvPr>
        </p:nvSpPr>
        <p:spPr/>
        <p:txBody>
          <a:bodyPr>
            <a:normAutofit/>
          </a:bodyPr>
          <a:lstStyle/>
          <a:p>
            <a:pPr>
              <a:buFont typeface="Wingdings" pitchFamily="2" charset="2"/>
              <a:buChar char="v"/>
            </a:pPr>
            <a:r>
              <a:rPr lang="ru-RU" sz="2400" dirty="0"/>
              <a:t>обсуждение вопросов, связанных с темой текста</a:t>
            </a:r>
          </a:p>
          <a:p>
            <a:pPr>
              <a:buFont typeface="Wingdings" pitchFamily="2" charset="2"/>
              <a:buChar char="v"/>
            </a:pPr>
            <a:r>
              <a:rPr lang="ru-RU" sz="2400" dirty="0"/>
              <a:t> называние ассоциаций, связанных с темой текста</a:t>
            </a:r>
          </a:p>
          <a:p>
            <a:pPr>
              <a:buFont typeface="Wingdings" pitchFamily="2" charset="2"/>
              <a:buChar char="v"/>
            </a:pPr>
            <a:r>
              <a:rPr lang="ru-RU" sz="2400" dirty="0"/>
              <a:t> построение предположений о содержании текста по его заголовку</a:t>
            </a:r>
          </a:p>
          <a:p>
            <a:pPr>
              <a:buFont typeface="Wingdings" pitchFamily="2" charset="2"/>
              <a:buChar char="v"/>
            </a:pPr>
            <a:r>
              <a:rPr lang="ru-RU" sz="2400" dirty="0"/>
              <a:t> верные-неверные утверждения  (можно использовать и для дальнейшего контроля)</a:t>
            </a:r>
          </a:p>
          <a:p>
            <a:pPr>
              <a:buFont typeface="Wingdings" pitchFamily="2" charset="2"/>
              <a:buChar char="v"/>
            </a:pPr>
            <a:r>
              <a:rPr lang="ru-RU" sz="2400" dirty="0"/>
              <a:t> предположения о содержании текста по серии картинок</a:t>
            </a:r>
          </a:p>
          <a:p>
            <a:endParaRPr lang="ru-RU" dirty="0"/>
          </a:p>
        </p:txBody>
      </p:sp>
    </p:spTree>
    <p:extLst>
      <p:ext uri="{BB962C8B-B14F-4D97-AF65-F5344CB8AC3E}">
        <p14:creationId xmlns:p14="http://schemas.microsoft.com/office/powerpoint/2010/main" val="2372692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While-listening tasks</a:t>
            </a:r>
            <a:endParaRPr lang="ru-RU" dirty="0"/>
          </a:p>
        </p:txBody>
      </p:sp>
      <p:sp>
        <p:nvSpPr>
          <p:cNvPr id="3" name="Объект 2"/>
          <p:cNvSpPr>
            <a:spLocks noGrp="1"/>
          </p:cNvSpPr>
          <p:nvPr>
            <p:ph idx="1"/>
          </p:nvPr>
        </p:nvSpPr>
        <p:spPr/>
        <p:txBody>
          <a:bodyPr>
            <a:normAutofit fontScale="92500" lnSpcReduction="20000"/>
          </a:bodyPr>
          <a:lstStyle/>
          <a:p>
            <a:r>
              <a:rPr lang="ru-RU" dirty="0"/>
              <a:t>Развиваем умения (первое прослушивание):</a:t>
            </a:r>
          </a:p>
          <a:p>
            <a:pPr marL="0" indent="0">
              <a:buNone/>
            </a:pPr>
            <a:r>
              <a:rPr lang="ru-RU" dirty="0"/>
              <a:t> </a:t>
            </a:r>
            <a:r>
              <a:rPr lang="ru-RU" dirty="0" smtClean="0"/>
              <a:t>- определять </a:t>
            </a:r>
            <a:r>
              <a:rPr lang="ru-RU" dirty="0"/>
              <a:t>тему, проблему в аудиотексте</a:t>
            </a:r>
          </a:p>
          <a:p>
            <a:pPr marL="0" indent="0">
              <a:buNone/>
            </a:pPr>
            <a:r>
              <a:rPr lang="ru-RU" dirty="0"/>
              <a:t> </a:t>
            </a:r>
            <a:r>
              <a:rPr lang="ru-RU" dirty="0" smtClean="0"/>
              <a:t>- определять </a:t>
            </a:r>
            <a:r>
              <a:rPr lang="ru-RU" dirty="0"/>
              <a:t>основные идеи аудиотекста</a:t>
            </a:r>
          </a:p>
          <a:p>
            <a:pPr marL="0" indent="0">
              <a:buNone/>
            </a:pPr>
            <a:r>
              <a:rPr lang="ru-RU" dirty="0"/>
              <a:t> </a:t>
            </a:r>
            <a:r>
              <a:rPr lang="ru-RU" dirty="0" smtClean="0"/>
              <a:t>- отделять </a:t>
            </a:r>
            <a:r>
              <a:rPr lang="ru-RU" dirty="0"/>
              <a:t>главную информацию от </a:t>
            </a:r>
            <a:r>
              <a:rPr lang="ru-RU" dirty="0" smtClean="0"/>
              <a:t>второстепенной</a:t>
            </a:r>
            <a:endParaRPr lang="en-US" dirty="0" smtClean="0"/>
          </a:p>
          <a:p>
            <a:pPr marL="0" indent="0">
              <a:buNone/>
            </a:pPr>
            <a:r>
              <a:rPr lang="ru-RU" dirty="0" smtClean="0"/>
              <a:t> - ответ </a:t>
            </a:r>
            <a:r>
              <a:rPr lang="ru-RU" dirty="0"/>
              <a:t>на общий вопрос на понимание основной идеи текста (о чем?)</a:t>
            </a:r>
          </a:p>
          <a:p>
            <a:pPr marL="0" indent="0">
              <a:buNone/>
            </a:pPr>
            <a:r>
              <a:rPr lang="ru-RU" dirty="0"/>
              <a:t> </a:t>
            </a:r>
            <a:r>
              <a:rPr lang="ru-RU" dirty="0" smtClean="0"/>
              <a:t>- прослушивание </a:t>
            </a:r>
            <a:r>
              <a:rPr lang="ru-RU" dirty="0"/>
              <a:t>текста по частям и установление соответствия частей текста и основной идеи</a:t>
            </a:r>
          </a:p>
          <a:p>
            <a:pPr>
              <a:buFont typeface="Wingdings" pitchFamily="2" charset="2"/>
              <a:buChar char="v"/>
            </a:pPr>
            <a:endParaRPr lang="ru-RU" dirty="0"/>
          </a:p>
        </p:txBody>
      </p:sp>
    </p:spTree>
    <p:extLst>
      <p:ext uri="{BB962C8B-B14F-4D97-AF65-F5344CB8AC3E}">
        <p14:creationId xmlns:p14="http://schemas.microsoft.com/office/powerpoint/2010/main" val="1755495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a:t>Развиваем умения (второе прослушивание):</a:t>
            </a:r>
          </a:p>
          <a:p>
            <a:pPr marL="0" indent="0">
              <a:buNone/>
            </a:pPr>
            <a:r>
              <a:rPr lang="ru-RU" dirty="0"/>
              <a:t> </a:t>
            </a:r>
            <a:r>
              <a:rPr lang="ru-RU" dirty="0" smtClean="0"/>
              <a:t>- извлекать </a:t>
            </a:r>
            <a:r>
              <a:rPr lang="ru-RU" dirty="0"/>
              <a:t>необходимую информацию</a:t>
            </a:r>
          </a:p>
          <a:p>
            <a:pPr marL="0" indent="0">
              <a:buNone/>
            </a:pPr>
            <a:r>
              <a:rPr lang="ru-RU" dirty="0"/>
              <a:t> </a:t>
            </a:r>
            <a:r>
              <a:rPr lang="ru-RU" dirty="0" smtClean="0"/>
              <a:t>- выделять </a:t>
            </a:r>
            <a:r>
              <a:rPr lang="ru-RU" dirty="0"/>
              <a:t>факты и аргументы в соответствии с поставленными вопросами</a:t>
            </a:r>
          </a:p>
          <a:p>
            <a:pPr marL="0" indent="0">
              <a:buNone/>
            </a:pPr>
            <a:r>
              <a:rPr lang="ru-RU" dirty="0" smtClean="0"/>
              <a:t> - определять </a:t>
            </a:r>
            <a:r>
              <a:rPr lang="ru-RU" dirty="0"/>
              <a:t>временную  и причинно-следственную связь событий и явлений</a:t>
            </a:r>
          </a:p>
          <a:p>
            <a:endParaRPr lang="ru-RU" dirty="0"/>
          </a:p>
        </p:txBody>
      </p:sp>
    </p:spTree>
    <p:extLst>
      <p:ext uri="{BB962C8B-B14F-4D97-AF65-F5344CB8AC3E}">
        <p14:creationId xmlns:p14="http://schemas.microsoft.com/office/powerpoint/2010/main" val="248085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After-listening tasks</a:t>
            </a:r>
            <a:endParaRPr lang="ru-RU" dirty="0"/>
          </a:p>
        </p:txBody>
      </p:sp>
      <p:sp>
        <p:nvSpPr>
          <p:cNvPr id="3" name="Объект 2"/>
          <p:cNvSpPr>
            <a:spLocks noGrp="1"/>
          </p:cNvSpPr>
          <p:nvPr>
            <p:ph idx="1"/>
          </p:nvPr>
        </p:nvSpPr>
        <p:spPr/>
        <p:txBody>
          <a:bodyPr>
            <a:normAutofit/>
          </a:bodyPr>
          <a:lstStyle/>
          <a:p>
            <a:pPr>
              <a:buFont typeface="Wingdings" pitchFamily="2" charset="2"/>
              <a:buChar char="v"/>
            </a:pPr>
            <a:r>
              <a:rPr lang="ru-RU" sz="2400" dirty="0"/>
              <a:t> верные-неверные утверждения</a:t>
            </a:r>
          </a:p>
          <a:p>
            <a:pPr>
              <a:buFont typeface="Wingdings" pitchFamily="2" charset="2"/>
              <a:buChar char="v"/>
            </a:pPr>
            <a:r>
              <a:rPr lang="ru-RU" sz="2400" dirty="0"/>
              <a:t> заполнение пропусков в тексте</a:t>
            </a:r>
          </a:p>
          <a:p>
            <a:pPr>
              <a:buFont typeface="Wingdings" pitchFamily="2" charset="2"/>
              <a:buChar char="v"/>
            </a:pPr>
            <a:r>
              <a:rPr lang="ru-RU" sz="2400" dirty="0"/>
              <a:t> определение фактических ошибок или информации, не содержащейся в тексте</a:t>
            </a:r>
          </a:p>
          <a:p>
            <a:pPr>
              <a:buFont typeface="Wingdings" pitchFamily="2" charset="2"/>
              <a:buChar char="v"/>
            </a:pPr>
            <a:r>
              <a:rPr lang="ru-RU" sz="2400" dirty="0"/>
              <a:t> задания с множественным выбором ответа</a:t>
            </a:r>
          </a:p>
          <a:p>
            <a:pPr>
              <a:buFont typeface="Wingdings" pitchFamily="2" charset="2"/>
              <a:buChar char="v"/>
            </a:pPr>
            <a:r>
              <a:rPr lang="ru-RU" sz="2400" dirty="0"/>
              <a:t> графическое представление информации (схемы, рисунки, диаграммы)</a:t>
            </a:r>
          </a:p>
          <a:p>
            <a:pPr>
              <a:buFont typeface="Wingdings" pitchFamily="2" charset="2"/>
              <a:buChar char="v"/>
            </a:pPr>
            <a:r>
              <a:rPr lang="ru-RU" sz="2400" dirty="0"/>
              <a:t> ответы на специальные  вопросы</a:t>
            </a:r>
          </a:p>
          <a:p>
            <a:endParaRPr lang="ru-RU" dirty="0"/>
          </a:p>
        </p:txBody>
      </p:sp>
    </p:spTree>
    <p:extLst>
      <p:ext uri="{BB962C8B-B14F-4D97-AF65-F5344CB8AC3E}">
        <p14:creationId xmlns:p14="http://schemas.microsoft.com/office/powerpoint/2010/main" val="3569560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6672"/>
            <a:ext cx="8229600" cy="1143000"/>
          </a:xfrm>
        </p:spPr>
        <p:txBody>
          <a:bodyPr>
            <a:noAutofit/>
          </a:bodyPr>
          <a:lstStyle/>
          <a:p>
            <a:r>
              <a:rPr lang="ru-RU" sz="3600" b="1" dirty="0"/>
              <a:t>Раздел 2 (задания по чтению</a:t>
            </a:r>
            <a:r>
              <a:rPr lang="ru-RU" sz="3600" b="1" dirty="0" smtClean="0"/>
              <a:t>)</a:t>
            </a:r>
            <a:br>
              <a:rPr lang="ru-RU" sz="3600" b="1" dirty="0" smtClean="0"/>
            </a:br>
            <a:r>
              <a:rPr lang="ru-RU" sz="3200" b="1" dirty="0" smtClean="0"/>
              <a:t>Изменения </a:t>
            </a:r>
            <a:r>
              <a:rPr lang="ru-RU" sz="3200" b="1" dirty="0"/>
              <a:t>в </a:t>
            </a:r>
            <a:r>
              <a:rPr lang="ru-RU" sz="3200" b="1" dirty="0" smtClean="0"/>
              <a:t>разделе «чтение» в 2020 году </a:t>
            </a:r>
            <a:r>
              <a:rPr lang="ru-RU" sz="3200" b="1" dirty="0"/>
              <a:t>по </a:t>
            </a:r>
            <a:r>
              <a:rPr lang="ru-RU" sz="3200" b="1" dirty="0" smtClean="0"/>
              <a:t>сравнению с </a:t>
            </a:r>
            <a:r>
              <a:rPr lang="ru-RU" sz="3200" b="1" dirty="0"/>
              <a:t>2019 </a:t>
            </a:r>
            <a:r>
              <a:rPr lang="ru-RU" sz="3200" b="1" dirty="0" smtClean="0"/>
              <a:t>годом</a:t>
            </a:r>
            <a:endParaRPr lang="ru-RU" sz="3200" dirty="0"/>
          </a:p>
        </p:txBody>
      </p:sp>
      <p:sp>
        <p:nvSpPr>
          <p:cNvPr id="3" name="Объект 2"/>
          <p:cNvSpPr>
            <a:spLocks noGrp="1"/>
          </p:cNvSpPr>
          <p:nvPr>
            <p:ph idx="1"/>
          </p:nvPr>
        </p:nvSpPr>
        <p:spPr>
          <a:xfrm>
            <a:off x="467544" y="1988840"/>
            <a:ext cx="8229600" cy="4525963"/>
          </a:xfrm>
        </p:spPr>
        <p:txBody>
          <a:bodyPr>
            <a:noAutofit/>
          </a:bodyPr>
          <a:lstStyle/>
          <a:p>
            <a:pPr marL="0" indent="0">
              <a:buNone/>
            </a:pPr>
            <a:r>
              <a:rPr lang="ru-RU" sz="2000" dirty="0" smtClean="0"/>
              <a:t>В </a:t>
            </a:r>
            <a:r>
              <a:rPr lang="ru-RU" sz="2000" dirty="0"/>
              <a:t>экзаменационной работе 2020 г. были внесены </a:t>
            </a:r>
            <a:r>
              <a:rPr lang="ru-RU" sz="2000" dirty="0" smtClean="0"/>
              <a:t>следующие изменения </a:t>
            </a:r>
            <a:r>
              <a:rPr lang="ru-RU" sz="2000" dirty="0"/>
              <a:t>в </a:t>
            </a:r>
            <a:r>
              <a:rPr lang="ru-RU" sz="2000" dirty="0" smtClean="0"/>
              <a:t>раздел 2 («</a:t>
            </a:r>
            <a:r>
              <a:rPr lang="ru-RU" sz="2000" dirty="0"/>
              <a:t>Задания по чтению</a:t>
            </a:r>
            <a:r>
              <a:rPr lang="ru-RU" sz="2000" dirty="0" smtClean="0"/>
              <a:t>»):</a:t>
            </a:r>
            <a:endParaRPr lang="ru-RU" sz="2000" dirty="0"/>
          </a:p>
          <a:p>
            <a:pPr algn="just"/>
            <a:r>
              <a:rPr lang="ru-RU" sz="2000" dirty="0" smtClean="0"/>
              <a:t>было </a:t>
            </a:r>
            <a:r>
              <a:rPr lang="ru-RU" sz="2000" dirty="0"/>
              <a:t>изменено задание 9: участникам ОГЭ предлагается </a:t>
            </a:r>
            <a:r>
              <a:rPr lang="ru-RU" sz="2000" dirty="0" smtClean="0"/>
              <a:t>осуществить информационный </a:t>
            </a:r>
            <a:r>
              <a:rPr lang="ru-RU" sz="2000" dirty="0"/>
              <a:t>поиск и определить, в каком из шести </a:t>
            </a:r>
            <a:r>
              <a:rPr lang="ru-RU" sz="2000" dirty="0" smtClean="0"/>
              <a:t>письменных текстов </a:t>
            </a:r>
            <a:r>
              <a:rPr lang="ru-RU" sz="2000" dirty="0"/>
              <a:t>содержится ответ на предложенный вопрос (в задании </a:t>
            </a:r>
            <a:r>
              <a:rPr lang="ru-RU" sz="2000" dirty="0" smtClean="0"/>
              <a:t>есть один </a:t>
            </a:r>
            <a:r>
              <a:rPr lang="ru-RU" sz="2000" dirty="0"/>
              <a:t>лишний вопрос). Максимальное количество баллов </a:t>
            </a:r>
            <a:r>
              <a:rPr lang="ru-RU" sz="2000" dirty="0" smtClean="0"/>
              <a:t>за выполнение </a:t>
            </a:r>
            <a:r>
              <a:rPr lang="ru-RU" sz="2000" dirty="0"/>
              <a:t>задания – 6;</a:t>
            </a:r>
          </a:p>
          <a:p>
            <a:pPr algn="just"/>
            <a:r>
              <a:rPr lang="ru-RU" sz="2000" dirty="0" smtClean="0"/>
              <a:t>уменьшен </a:t>
            </a:r>
            <a:r>
              <a:rPr lang="ru-RU" sz="2000" dirty="0"/>
              <a:t>объём текста для чтения к заданиям на </a:t>
            </a:r>
            <a:r>
              <a:rPr lang="ru-RU" sz="2000" dirty="0" smtClean="0"/>
              <a:t>определение  соответствия </a:t>
            </a:r>
            <a:r>
              <a:rPr lang="ru-RU" sz="2000" dirty="0"/>
              <a:t>утверждений прочитанному тексту;</a:t>
            </a:r>
          </a:p>
          <a:p>
            <a:pPr algn="just"/>
            <a:r>
              <a:rPr lang="ru-RU" sz="2000" dirty="0" smtClean="0"/>
              <a:t>уменьшено </a:t>
            </a:r>
            <a:r>
              <a:rPr lang="ru-RU" sz="2000" dirty="0"/>
              <a:t>до 7 количество заданий на определение </a:t>
            </a:r>
            <a:r>
              <a:rPr lang="ru-RU" sz="2000" dirty="0" smtClean="0"/>
              <a:t>соответствия утверждений </a:t>
            </a:r>
            <a:r>
              <a:rPr lang="ru-RU" sz="2000" dirty="0"/>
              <a:t>прочитанному тексту (соответствует / не соответствует </a:t>
            </a:r>
            <a:r>
              <a:rPr lang="ru-RU" sz="2000" dirty="0" smtClean="0"/>
              <a:t>/ в </a:t>
            </a:r>
            <a:r>
              <a:rPr lang="ru-RU" sz="2000" dirty="0"/>
              <a:t>тексте не сказано). Максимальное количество баллов за </a:t>
            </a:r>
            <a:r>
              <a:rPr lang="ru-RU" sz="2000" dirty="0" smtClean="0"/>
              <a:t>выполнение заданий </a:t>
            </a:r>
            <a:r>
              <a:rPr lang="ru-RU" sz="2000" dirty="0"/>
              <a:t>10–16 – 7.</a:t>
            </a:r>
          </a:p>
        </p:txBody>
      </p:sp>
    </p:spTree>
    <p:extLst>
      <p:ext uri="{BB962C8B-B14F-4D97-AF65-F5344CB8AC3E}">
        <p14:creationId xmlns:p14="http://schemas.microsoft.com/office/powerpoint/2010/main" val="32337489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Раздел 2 (задания по чтению)</a:t>
            </a:r>
            <a:endParaRPr lang="ru-RU" b="1" dirty="0"/>
          </a:p>
        </p:txBody>
      </p:sp>
      <p:sp>
        <p:nvSpPr>
          <p:cNvPr id="3" name="Объект 2"/>
          <p:cNvSpPr>
            <a:spLocks noGrp="1"/>
          </p:cNvSpPr>
          <p:nvPr>
            <p:ph idx="1"/>
          </p:nvPr>
        </p:nvSpPr>
        <p:spPr/>
        <p:txBody>
          <a:bodyPr>
            <a:normAutofit/>
          </a:bodyPr>
          <a:lstStyle/>
          <a:p>
            <a:r>
              <a:rPr lang="ru-RU" dirty="0" smtClean="0"/>
              <a:t>Всего 8 заданий</a:t>
            </a:r>
          </a:p>
          <a:p>
            <a:r>
              <a:rPr lang="ru-RU" dirty="0" smtClean="0"/>
              <a:t>Задание 9 проверяет умение учащихся читать и понимать основное содержание прочитанного текста.</a:t>
            </a:r>
          </a:p>
          <a:p>
            <a:r>
              <a:rPr lang="ru-RU" dirty="0" smtClean="0"/>
              <a:t>В задании предполагается определить в каком из 6 коротких абзацев содержится ответ на вопрос в задании.</a:t>
            </a:r>
          </a:p>
          <a:p>
            <a:r>
              <a:rPr lang="ru-RU" dirty="0" smtClean="0"/>
              <a:t>Список содержит один лишний вопрос</a:t>
            </a:r>
            <a:endParaRPr lang="ru-RU" dirty="0"/>
          </a:p>
        </p:txBody>
      </p:sp>
    </p:spTree>
    <p:extLst>
      <p:ext uri="{BB962C8B-B14F-4D97-AF65-F5344CB8AC3E}">
        <p14:creationId xmlns:p14="http://schemas.microsoft.com/office/powerpoint/2010/main" val="3373836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96" t="18977" r="9498" b="9675"/>
          <a:stretch/>
        </p:blipFill>
        <p:spPr bwMode="auto">
          <a:xfrm>
            <a:off x="395536" y="548680"/>
            <a:ext cx="839746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763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Задание 9</a:t>
            </a:r>
            <a:endParaRPr lang="ru-RU" dirty="0"/>
          </a:p>
        </p:txBody>
      </p:sp>
      <p:sp>
        <p:nvSpPr>
          <p:cNvPr id="3" name="Объект 2"/>
          <p:cNvSpPr>
            <a:spLocks noGrp="1"/>
          </p:cNvSpPr>
          <p:nvPr>
            <p:ph idx="1"/>
          </p:nvPr>
        </p:nvSpPr>
        <p:spPr/>
        <p:txBody>
          <a:bodyPr>
            <a:normAutofit fontScale="77500" lnSpcReduction="20000"/>
          </a:bodyPr>
          <a:lstStyle/>
          <a:p>
            <a:r>
              <a:rPr lang="ru-RU" sz="2800" dirty="0">
                <a:latin typeface="Verdana" panose="020B0604030504040204" pitchFamily="34" charset="0"/>
                <a:ea typeface="Verdana" panose="020B0604030504040204" pitchFamily="34" charset="0"/>
                <a:cs typeface="Times New Roman" pitchFamily="18" charset="0"/>
              </a:rPr>
              <a:t>Внимательно прочитайте инструкцию, чтобы четко представлять, что и как вы должны делать.</a:t>
            </a:r>
          </a:p>
          <a:p>
            <a:r>
              <a:rPr lang="ru-RU" sz="2800" dirty="0">
                <a:latin typeface="Verdana" panose="020B0604030504040204" pitchFamily="34" charset="0"/>
                <a:ea typeface="Verdana" panose="020B0604030504040204" pitchFamily="34" charset="0"/>
                <a:cs typeface="Times New Roman" pitchFamily="18" charset="0"/>
              </a:rPr>
              <a:t>Быстро просмотрите текст, чтобы понять, о чем он.</a:t>
            </a:r>
          </a:p>
          <a:p>
            <a:r>
              <a:rPr lang="ru-RU" sz="2800" dirty="0">
                <a:latin typeface="Verdana" panose="020B0604030504040204" pitchFamily="34" charset="0"/>
                <a:ea typeface="Verdana" panose="020B0604030504040204" pitchFamily="34" charset="0"/>
                <a:cs typeface="Times New Roman" pitchFamily="18" charset="0"/>
              </a:rPr>
              <a:t>Прочитайте </a:t>
            </a:r>
            <a:r>
              <a:rPr lang="ru-RU" sz="2800" dirty="0" smtClean="0">
                <a:latin typeface="Verdana" panose="020B0604030504040204" pitchFamily="34" charset="0"/>
                <a:ea typeface="Verdana" panose="020B0604030504040204" pitchFamily="34" charset="0"/>
                <a:cs typeface="Times New Roman" pitchFamily="18" charset="0"/>
              </a:rPr>
              <a:t>вопросы в задании </a:t>
            </a:r>
            <a:r>
              <a:rPr lang="ru-RU" sz="2800" dirty="0">
                <a:latin typeface="Verdana" panose="020B0604030504040204" pitchFamily="34" charset="0"/>
                <a:ea typeface="Verdana" panose="020B0604030504040204" pitchFamily="34" charset="0"/>
                <a:cs typeface="Times New Roman" pitchFamily="18" charset="0"/>
              </a:rPr>
              <a:t>и определите тему. </a:t>
            </a:r>
          </a:p>
          <a:p>
            <a:r>
              <a:rPr lang="ru-RU" sz="2800" dirty="0">
                <a:latin typeface="Verdana" panose="020B0604030504040204" pitchFamily="34" charset="0"/>
                <a:ea typeface="Verdana" panose="020B0604030504040204" pitchFamily="34" charset="0"/>
                <a:cs typeface="Times New Roman" pitchFamily="18" charset="0"/>
              </a:rPr>
              <a:t>Найдите в тексте (микротекстах) ключевые слова или фразы, </a:t>
            </a:r>
            <a:r>
              <a:rPr lang="ru-RU" sz="2800" dirty="0" smtClean="0">
                <a:latin typeface="Verdana" panose="020B0604030504040204" pitchFamily="34" charset="0"/>
                <a:ea typeface="Verdana" panose="020B0604030504040204" pitchFamily="34" charset="0"/>
                <a:cs typeface="Times New Roman" pitchFamily="18" charset="0"/>
              </a:rPr>
              <a:t>позволяющие ответить на вопрос.</a:t>
            </a:r>
            <a:endParaRPr lang="ru-RU" sz="2800" dirty="0">
              <a:latin typeface="Verdana" panose="020B0604030504040204" pitchFamily="34" charset="0"/>
              <a:ea typeface="Verdana" panose="020B0604030504040204" pitchFamily="34" charset="0"/>
              <a:cs typeface="Times New Roman" pitchFamily="18" charset="0"/>
            </a:endParaRPr>
          </a:p>
          <a:p>
            <a:r>
              <a:rPr lang="ru-RU" sz="2800" dirty="0">
                <a:latin typeface="Verdana" panose="020B0604030504040204" pitchFamily="34" charset="0"/>
                <a:ea typeface="Verdana" panose="020B0604030504040204" pitchFamily="34" charset="0"/>
                <a:cs typeface="Times New Roman" pitchFamily="18" charset="0"/>
              </a:rPr>
              <a:t>Не пытайтесь переводить текст дословно.</a:t>
            </a:r>
          </a:p>
          <a:p>
            <a:r>
              <a:rPr lang="ru-RU" sz="2800" dirty="0">
                <a:latin typeface="Verdana" panose="020B0604030504040204" pitchFamily="34" charset="0"/>
                <a:ea typeface="Verdana" panose="020B0604030504040204" pitchFamily="34" charset="0"/>
                <a:cs typeface="Times New Roman" pitchFamily="18" charset="0"/>
              </a:rPr>
              <a:t>Не паникуйте, если в тексте Вы встретили много незнакомых слов. Ваша задача – понять основную мысль.</a:t>
            </a:r>
          </a:p>
          <a:p>
            <a:r>
              <a:rPr lang="ru-RU" sz="2800" dirty="0">
                <a:latin typeface="Verdana" panose="020B0604030504040204" pitchFamily="34" charset="0"/>
                <a:ea typeface="Verdana" panose="020B0604030504040204" pitchFamily="34" charset="0"/>
                <a:cs typeface="Times New Roman" pitchFamily="18" charset="0"/>
              </a:rPr>
              <a:t>Помните, что в задании на установление соответствия – один </a:t>
            </a:r>
            <a:r>
              <a:rPr lang="ru-RU" sz="2800" dirty="0" smtClean="0">
                <a:latin typeface="Verdana" panose="020B0604030504040204" pitchFamily="34" charset="0"/>
                <a:ea typeface="Verdana" panose="020B0604030504040204" pitchFamily="34" charset="0"/>
                <a:cs typeface="Times New Roman" pitchFamily="18" charset="0"/>
              </a:rPr>
              <a:t>вопрос </a:t>
            </a:r>
            <a:r>
              <a:rPr lang="ru-RU" sz="2800" dirty="0">
                <a:latin typeface="Verdana" panose="020B0604030504040204" pitchFamily="34" charset="0"/>
                <a:ea typeface="Verdana" panose="020B0604030504040204" pitchFamily="34" charset="0"/>
                <a:cs typeface="Times New Roman" pitchFamily="18" charset="0"/>
              </a:rPr>
              <a:t>– </a:t>
            </a:r>
            <a:r>
              <a:rPr lang="ru-RU" sz="2800" dirty="0" smtClean="0">
                <a:latin typeface="Verdana" panose="020B0604030504040204" pitchFamily="34" charset="0"/>
                <a:ea typeface="Verdana" panose="020B0604030504040204" pitchFamily="34" charset="0"/>
                <a:cs typeface="Times New Roman" pitchFamily="18" charset="0"/>
              </a:rPr>
              <a:t>лишний.</a:t>
            </a:r>
            <a:endParaRPr lang="ru-RU" sz="2800" dirty="0">
              <a:latin typeface="Verdana" panose="020B0604030504040204" pitchFamily="34" charset="0"/>
              <a:ea typeface="Verdana" panose="020B0604030504040204" pitchFamily="34" charset="0"/>
              <a:cs typeface="Times New Roman" pitchFamily="18" charset="0"/>
            </a:endParaRPr>
          </a:p>
          <a:p>
            <a:endParaRPr lang="ru-RU" dirty="0"/>
          </a:p>
        </p:txBody>
      </p:sp>
    </p:spTree>
    <p:extLst>
      <p:ext uri="{BB962C8B-B14F-4D97-AF65-F5344CB8AC3E}">
        <p14:creationId xmlns:p14="http://schemas.microsoft.com/office/powerpoint/2010/main" val="232591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ВЫВОД о характере изменения количества участников </a:t>
            </a:r>
            <a:r>
              <a:rPr lang="ru-RU" b="1" dirty="0" smtClean="0"/>
              <a:t>ОГЭ</a:t>
            </a:r>
            <a:endParaRPr lang="ru-RU" dirty="0"/>
          </a:p>
        </p:txBody>
      </p:sp>
      <p:sp>
        <p:nvSpPr>
          <p:cNvPr id="3" name="Объект 2"/>
          <p:cNvSpPr>
            <a:spLocks noGrp="1"/>
          </p:cNvSpPr>
          <p:nvPr>
            <p:ph idx="1"/>
          </p:nvPr>
        </p:nvSpPr>
        <p:spPr/>
        <p:txBody>
          <a:bodyPr>
            <a:normAutofit fontScale="70000" lnSpcReduction="20000"/>
          </a:bodyPr>
          <a:lstStyle/>
          <a:p>
            <a:pPr marL="0" indent="0">
              <a:buNone/>
            </a:pPr>
            <a:r>
              <a:rPr lang="ru-RU" sz="5400" dirty="0"/>
              <a:t>Ежегодно отмечается стабильный рост количества участников ОГЭ по английскому </a:t>
            </a:r>
            <a:r>
              <a:rPr lang="ru-RU" sz="5400" dirty="0" smtClean="0"/>
              <a:t>языку. Постоянно </a:t>
            </a:r>
            <a:r>
              <a:rPr lang="ru-RU" sz="5400" dirty="0"/>
              <a:t>растёт количество участников экзамена, которые являются выпускниками лицеев и гимназий, а также ООШ. Количество участников экзамена с ОВЗ осталось практически на уровне 2018 г.</a:t>
            </a:r>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428154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Задания 10-16</a:t>
            </a:r>
          </a:p>
        </p:txBody>
      </p:sp>
      <p:sp>
        <p:nvSpPr>
          <p:cNvPr id="3" name="Объект 2"/>
          <p:cNvSpPr>
            <a:spLocks noGrp="1"/>
          </p:cNvSpPr>
          <p:nvPr>
            <p:ph idx="1"/>
          </p:nvPr>
        </p:nvSpPr>
        <p:spPr/>
        <p:txBody>
          <a:bodyPr/>
          <a:lstStyle/>
          <a:p>
            <a:r>
              <a:rPr lang="ru-RU" dirty="0" smtClean="0"/>
              <a:t>Задания 10-16 нацелены на проверку умения учащихся понимать в прочитанном тексте запрашиваемую информацию</a:t>
            </a:r>
          </a:p>
          <a:p>
            <a:r>
              <a:rPr lang="ru-RU" dirty="0" smtClean="0"/>
              <a:t>Учащийся должен определить, какие из утверждений соответствуют содержанию текста (</a:t>
            </a:r>
            <a:r>
              <a:rPr lang="en-US" dirty="0" smtClean="0"/>
              <a:t>1-True)</a:t>
            </a:r>
            <a:r>
              <a:rPr lang="ru-RU" dirty="0" smtClean="0"/>
              <a:t>, какие не соответствуют (2-</a:t>
            </a:r>
            <a:r>
              <a:rPr lang="en-US" dirty="0" smtClean="0"/>
              <a:t>False)</a:t>
            </a:r>
            <a:r>
              <a:rPr lang="ru-RU" dirty="0" smtClean="0"/>
              <a:t>,и о чем в тексте не сказано (3-</a:t>
            </a:r>
            <a:r>
              <a:rPr lang="en-US" dirty="0" smtClean="0"/>
              <a:t>Not stated)</a:t>
            </a:r>
            <a:endParaRPr lang="ru-RU" dirty="0"/>
          </a:p>
        </p:txBody>
      </p:sp>
    </p:spTree>
    <p:extLst>
      <p:ext uri="{BB962C8B-B14F-4D97-AF65-F5344CB8AC3E}">
        <p14:creationId xmlns:p14="http://schemas.microsoft.com/office/powerpoint/2010/main" val="1757471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Задания 10-16</a:t>
            </a:r>
          </a:p>
        </p:txBody>
      </p:sp>
      <p:sp>
        <p:nvSpPr>
          <p:cNvPr id="3" name="Объект 2"/>
          <p:cNvSpPr>
            <a:spLocks noGrp="1"/>
          </p:cNvSpPr>
          <p:nvPr>
            <p:ph idx="1"/>
          </p:nvPr>
        </p:nvSpPr>
        <p:spPr/>
        <p:txBody>
          <a:bodyPr/>
          <a:lstStyle/>
          <a:p>
            <a:r>
              <a:rPr lang="ru-RU" dirty="0"/>
              <a:t>Наибольшую сложность представляет понимание различий между пунктами </a:t>
            </a:r>
          </a:p>
          <a:p>
            <a:pPr>
              <a:buNone/>
            </a:pPr>
            <a:r>
              <a:rPr lang="ru-RU" dirty="0"/>
              <a:t>2)</a:t>
            </a:r>
            <a:r>
              <a:rPr lang="en-US" dirty="0">
                <a:solidFill>
                  <a:schemeClr val="tx2">
                    <a:lumMod val="60000"/>
                    <a:lumOff val="40000"/>
                  </a:schemeClr>
                </a:solidFill>
              </a:rPr>
              <a:t>False</a:t>
            </a:r>
            <a:r>
              <a:rPr lang="en-US" dirty="0"/>
              <a:t> </a:t>
            </a:r>
            <a:r>
              <a:rPr lang="ru-RU" dirty="0"/>
              <a:t>и 3)</a:t>
            </a:r>
            <a:r>
              <a:rPr lang="en-US" dirty="0">
                <a:solidFill>
                  <a:schemeClr val="tx2">
                    <a:lumMod val="60000"/>
                    <a:lumOff val="40000"/>
                  </a:schemeClr>
                </a:solidFill>
              </a:rPr>
              <a:t>Not stated</a:t>
            </a:r>
            <a:r>
              <a:rPr lang="en-US" dirty="0"/>
              <a:t>.</a:t>
            </a:r>
            <a:endParaRPr lang="ru-RU" dirty="0"/>
          </a:p>
          <a:p>
            <a:pPr>
              <a:buNone/>
            </a:pPr>
            <a:r>
              <a:rPr lang="ru-RU" dirty="0"/>
              <a:t>В отрывке может содержаться лишь часть правильного ответа. В таком случае следует выбирать пункт 3)</a:t>
            </a:r>
            <a:r>
              <a:rPr lang="en-US" dirty="0">
                <a:solidFill>
                  <a:schemeClr val="tx2">
                    <a:lumMod val="60000"/>
                    <a:lumOff val="40000"/>
                  </a:schemeClr>
                </a:solidFill>
              </a:rPr>
              <a:t>Not stated</a:t>
            </a:r>
            <a:r>
              <a:rPr lang="en-US" dirty="0"/>
              <a:t>.</a:t>
            </a:r>
            <a:endParaRPr lang="ru-RU" dirty="0"/>
          </a:p>
          <a:p>
            <a:endParaRPr lang="ru-RU" dirty="0"/>
          </a:p>
        </p:txBody>
      </p:sp>
    </p:spTree>
    <p:extLst>
      <p:ext uri="{BB962C8B-B14F-4D97-AF65-F5344CB8AC3E}">
        <p14:creationId xmlns:p14="http://schemas.microsoft.com/office/powerpoint/2010/main" val="374685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Полезные советы</a:t>
            </a:r>
            <a:endParaRPr lang="ru-RU" dirty="0"/>
          </a:p>
        </p:txBody>
      </p:sp>
      <p:sp>
        <p:nvSpPr>
          <p:cNvPr id="3" name="Объект 2"/>
          <p:cNvSpPr>
            <a:spLocks noGrp="1"/>
          </p:cNvSpPr>
          <p:nvPr>
            <p:ph idx="1"/>
          </p:nvPr>
        </p:nvSpPr>
        <p:spPr/>
        <p:txBody>
          <a:bodyPr>
            <a:normAutofit fontScale="62500" lnSpcReduction="20000"/>
          </a:bodyPr>
          <a:lstStyle/>
          <a:p>
            <a:r>
              <a:rPr lang="ru-RU" sz="3100" dirty="0">
                <a:latin typeface="Verdana" panose="020B0604030504040204" pitchFamily="34" charset="0"/>
                <a:ea typeface="Verdana" panose="020B0604030504040204" pitchFamily="34" charset="0"/>
                <a:cs typeface="Times New Roman" pitchFamily="18" charset="0"/>
              </a:rPr>
              <a:t>Как показывает опыт, многие школьники не владеют этим способом чтения на иностранном языке, т. к. сразу же начинают пытаться перевести текст и застопориваются при виде первого незнакомого слова. Эти "вредные" привычки должны быть преодолены. Как правило, любое первичное чтение учебного текста во многих современных учебниках носит ознакомительный характер, и первое задание перед чтением дается на понимание общего содержания текста или его ключевых моментов. При выполнении этого задания не нужно прибегать к переводу или лезть в словарь за незнакомыми словами. Один из </a:t>
            </a:r>
            <a:r>
              <a:rPr lang="ru-RU" sz="3100" dirty="0" smtClean="0">
                <a:latin typeface="Verdana" panose="020B0604030504040204" pitchFamily="34" charset="0"/>
                <a:ea typeface="Verdana" panose="020B0604030504040204" pitchFamily="34" charset="0"/>
                <a:cs typeface="Times New Roman" pitchFamily="18" charset="0"/>
              </a:rPr>
              <a:t>способов </a:t>
            </a:r>
            <a:r>
              <a:rPr lang="ru-RU" sz="3100" dirty="0">
                <a:latin typeface="Verdana" panose="020B0604030504040204" pitchFamily="34" charset="0"/>
                <a:ea typeface="Verdana" panose="020B0604030504040204" pitchFamily="34" charset="0"/>
                <a:cs typeface="Times New Roman" pitchFamily="18" charset="0"/>
              </a:rPr>
              <a:t>- установить жесткие временные рамки на чтение текста, а учителю рекомендуется не отвечать на просьбы учащихся объяснить незнакомые слова на этом этапе чтения.</a:t>
            </a:r>
          </a:p>
          <a:p>
            <a:endParaRPr lang="ru-RU" dirty="0"/>
          </a:p>
        </p:txBody>
      </p:sp>
    </p:spTree>
    <p:extLst>
      <p:ext uri="{BB962C8B-B14F-4D97-AF65-F5344CB8AC3E}">
        <p14:creationId xmlns:p14="http://schemas.microsoft.com/office/powerpoint/2010/main" val="1168995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Пример из УМК</a:t>
            </a:r>
            <a:endParaRPr lang="ru-RU" dirty="0"/>
          </a:p>
        </p:txBody>
      </p:sp>
      <p:pic>
        <p:nvPicPr>
          <p:cNvPr id="4" name="Picture 2" descr="F:\сканирование0001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576" y="1988840"/>
            <a:ext cx="7128792" cy="3600400"/>
          </a:xfrm>
          <a:noFill/>
        </p:spPr>
      </p:pic>
    </p:spTree>
    <p:extLst>
      <p:ext uri="{BB962C8B-B14F-4D97-AF65-F5344CB8AC3E}">
        <p14:creationId xmlns:p14="http://schemas.microsoft.com/office/powerpoint/2010/main" val="289153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endParaRPr lang="ru-RU" smtClean="0"/>
          </a:p>
        </p:txBody>
      </p:sp>
      <p:pic>
        <p:nvPicPr>
          <p:cNvPr id="18435" name="Picture 2" descr="F:\0002b.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2163" y="274638"/>
            <a:ext cx="6983412" cy="6070600"/>
          </a:xfrm>
          <a:noFill/>
        </p:spPr>
      </p:pic>
    </p:spTree>
    <p:extLst>
      <p:ext uri="{BB962C8B-B14F-4D97-AF65-F5344CB8AC3E}">
        <p14:creationId xmlns:p14="http://schemas.microsoft.com/office/powerpoint/2010/main" val="33810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endParaRPr lang="ru-RU" smtClean="0"/>
          </a:p>
        </p:txBody>
      </p:sp>
      <p:pic>
        <p:nvPicPr>
          <p:cNvPr id="19459" name="Picture 2" descr="F:\сканирование0006f.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9138" y="274638"/>
            <a:ext cx="7813675" cy="6286500"/>
          </a:xfrm>
          <a:noFill/>
        </p:spPr>
      </p:pic>
    </p:spTree>
    <p:extLst>
      <p:ext uri="{BB962C8B-B14F-4D97-AF65-F5344CB8AC3E}">
        <p14:creationId xmlns:p14="http://schemas.microsoft.com/office/powerpoint/2010/main" val="485009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85000" lnSpcReduction="20000"/>
          </a:bodyPr>
          <a:lstStyle/>
          <a:p>
            <a:pPr algn="just"/>
            <a:r>
              <a:rPr lang="ru-RU" sz="2800" dirty="0">
                <a:latin typeface="Verdana" panose="020B0604030504040204" pitchFamily="34" charset="0"/>
                <a:ea typeface="Verdana" panose="020B0604030504040204" pitchFamily="34" charset="0"/>
                <a:cs typeface="Times New Roman" pitchFamily="18" charset="0"/>
              </a:rPr>
              <a:t>Объясните учащимся что нужно для выполнения этого задания, а именно: находить ключевые слова и определять лексические поля. </a:t>
            </a:r>
          </a:p>
          <a:p>
            <a:pPr algn="just"/>
            <a:r>
              <a:rPr lang="ru-RU" sz="2800" dirty="0">
                <a:latin typeface="Verdana" panose="020B0604030504040204" pitchFamily="34" charset="0"/>
                <a:ea typeface="Verdana" panose="020B0604030504040204" pitchFamily="34" charset="0"/>
                <a:cs typeface="Times New Roman" pitchFamily="18" charset="0"/>
              </a:rPr>
              <a:t>Разделите класс на группы и дайте задание каждой группе разделить какой-либо текст на смысловые части и придумать </a:t>
            </a:r>
            <a:r>
              <a:rPr lang="ru-RU" sz="2800" dirty="0" smtClean="0">
                <a:latin typeface="Verdana" panose="020B0604030504040204" pitchFamily="34" charset="0"/>
                <a:ea typeface="Verdana" panose="020B0604030504040204" pitchFamily="34" charset="0"/>
                <a:cs typeface="Times New Roman" pitchFamily="18" charset="0"/>
              </a:rPr>
              <a:t>вопрос(ы) </a:t>
            </a:r>
            <a:r>
              <a:rPr lang="ru-RU" sz="2800" dirty="0">
                <a:latin typeface="Verdana" panose="020B0604030504040204" pitchFamily="34" charset="0"/>
                <a:ea typeface="Verdana" panose="020B0604030504040204" pitchFamily="34" charset="0"/>
                <a:cs typeface="Times New Roman" pitchFamily="18" charset="0"/>
              </a:rPr>
              <a:t>к </a:t>
            </a:r>
            <a:r>
              <a:rPr lang="ru-RU" sz="2800" dirty="0" smtClean="0">
                <a:latin typeface="Verdana" panose="020B0604030504040204" pitchFamily="34" charset="0"/>
                <a:ea typeface="Verdana" panose="020B0604030504040204" pitchFamily="34" charset="0"/>
                <a:cs typeface="Times New Roman" pitchFamily="18" charset="0"/>
              </a:rPr>
              <a:t>информации в каждой </a:t>
            </a:r>
            <a:r>
              <a:rPr lang="ru-RU" sz="2800" dirty="0">
                <a:latin typeface="Verdana" panose="020B0604030504040204" pitchFamily="34" charset="0"/>
                <a:ea typeface="Verdana" panose="020B0604030504040204" pitchFamily="34" charset="0"/>
                <a:cs typeface="Times New Roman" pitchFamily="18" charset="0"/>
              </a:rPr>
              <a:t>части. Группы обмениваются обработанными таким образом текстами, и учащиеся подбирают </a:t>
            </a:r>
            <a:r>
              <a:rPr lang="ru-RU" sz="2800" dirty="0" smtClean="0">
                <a:latin typeface="Verdana" panose="020B0604030504040204" pitchFamily="34" charset="0"/>
                <a:ea typeface="Verdana" panose="020B0604030504040204" pitchFamily="34" charset="0"/>
                <a:cs typeface="Times New Roman" pitchFamily="18" charset="0"/>
              </a:rPr>
              <a:t>вопросы </a:t>
            </a:r>
            <a:r>
              <a:rPr lang="ru-RU" sz="2800" dirty="0">
                <a:latin typeface="Verdana" panose="020B0604030504040204" pitchFamily="34" charset="0"/>
                <a:ea typeface="Verdana" panose="020B0604030504040204" pitchFamily="34" charset="0"/>
                <a:cs typeface="Times New Roman" pitchFamily="18" charset="0"/>
              </a:rPr>
              <a:t>к частям текста, </a:t>
            </a:r>
            <a:r>
              <a:rPr lang="ru-RU" sz="2800" dirty="0" smtClean="0">
                <a:latin typeface="Verdana" panose="020B0604030504040204" pitchFamily="34" charset="0"/>
                <a:ea typeface="Verdana" panose="020B0604030504040204" pitchFamily="34" charset="0"/>
                <a:cs typeface="Times New Roman" pitchFamily="18" charset="0"/>
              </a:rPr>
              <a:t>подготовленные </a:t>
            </a:r>
            <a:r>
              <a:rPr lang="ru-RU" sz="2800" dirty="0">
                <a:latin typeface="Verdana" panose="020B0604030504040204" pitchFamily="34" charset="0"/>
                <a:ea typeface="Verdana" panose="020B0604030504040204" pitchFamily="34" charset="0"/>
                <a:cs typeface="Times New Roman" pitchFamily="18" charset="0"/>
              </a:rPr>
              <a:t>другой группой. </a:t>
            </a:r>
          </a:p>
          <a:p>
            <a:pPr algn="just"/>
            <a:r>
              <a:rPr lang="ru-RU" sz="2800" dirty="0">
                <a:latin typeface="Verdana" panose="020B0604030504040204" pitchFamily="34" charset="0"/>
                <a:ea typeface="Verdana" panose="020B0604030504040204" pitchFamily="34" charset="0"/>
                <a:cs typeface="Times New Roman" pitchFamily="18" charset="0"/>
              </a:rPr>
              <a:t>Дайте учащимся список ключевых слов и выражений и попросите придумать </a:t>
            </a:r>
            <a:r>
              <a:rPr lang="ru-RU" sz="2800" dirty="0" smtClean="0">
                <a:latin typeface="Verdana" panose="020B0604030504040204" pitchFamily="34" charset="0"/>
                <a:ea typeface="Verdana" panose="020B0604030504040204" pitchFamily="34" charset="0"/>
                <a:cs typeface="Times New Roman" pitchFamily="18" charset="0"/>
              </a:rPr>
              <a:t>вопрос(ы) </a:t>
            </a:r>
            <a:r>
              <a:rPr lang="ru-RU" sz="2800" dirty="0">
                <a:latin typeface="Verdana" panose="020B0604030504040204" pitchFamily="34" charset="0"/>
                <a:ea typeface="Verdana" panose="020B0604030504040204" pitchFamily="34" charset="0"/>
                <a:cs typeface="Times New Roman" pitchFamily="18" charset="0"/>
              </a:rPr>
              <a:t>к тексту, из которого они взяты.</a:t>
            </a:r>
          </a:p>
          <a:p>
            <a:endParaRPr lang="ru-RU" dirty="0"/>
          </a:p>
        </p:txBody>
      </p:sp>
    </p:spTree>
    <p:extLst>
      <p:ext uri="{BB962C8B-B14F-4D97-AF65-F5344CB8AC3E}">
        <p14:creationId xmlns:p14="http://schemas.microsoft.com/office/powerpoint/2010/main" val="333014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660688"/>
          </a:xfrm>
        </p:spPr>
        <p:txBody>
          <a:bodyPr>
            <a:normAutofit fontScale="90000"/>
          </a:bodyPr>
          <a:lstStyle/>
          <a:p>
            <a:r>
              <a:rPr lang="ru-RU" dirty="0" smtClean="0"/>
              <a:t>Важные моменты</a:t>
            </a:r>
            <a:endParaRPr lang="ru-RU" dirty="0"/>
          </a:p>
        </p:txBody>
      </p:sp>
      <p:sp>
        <p:nvSpPr>
          <p:cNvPr id="3" name="Объект 2"/>
          <p:cNvSpPr>
            <a:spLocks noGrp="1"/>
          </p:cNvSpPr>
          <p:nvPr>
            <p:ph idx="1"/>
          </p:nvPr>
        </p:nvSpPr>
        <p:spPr>
          <a:xfrm>
            <a:off x="457200" y="1124744"/>
            <a:ext cx="7283152" cy="2448272"/>
          </a:xfrm>
        </p:spPr>
        <p:txBody>
          <a:bodyPr>
            <a:noAutofit/>
          </a:bodyPr>
          <a:lstStyle/>
          <a:p>
            <a:r>
              <a:rPr lang="ru-RU" sz="2800" dirty="0" smtClean="0"/>
              <a:t>В заданиях на поиск ответов ребёнок должен правильно определить смысл, цель вопроса</a:t>
            </a:r>
          </a:p>
          <a:p>
            <a:r>
              <a:rPr lang="ru-RU" sz="2800" dirty="0" smtClean="0"/>
              <a:t>В заданиях </a:t>
            </a:r>
            <a:r>
              <a:rPr lang="en-US" sz="2800" dirty="0" smtClean="0"/>
              <a:t>True/False/Not stated </a:t>
            </a:r>
            <a:r>
              <a:rPr lang="ru-RU" sz="2800" dirty="0" smtClean="0"/>
              <a:t>вопрос обычно соответствует абзацу: 2 подхода</a:t>
            </a:r>
          </a:p>
          <a:p>
            <a:r>
              <a:rPr lang="ru-RU" sz="2800" dirty="0" smtClean="0"/>
              <a:t>В заданиях </a:t>
            </a:r>
            <a:r>
              <a:rPr lang="en-US" sz="2800" dirty="0"/>
              <a:t>True/False/Not stated </a:t>
            </a:r>
            <a:r>
              <a:rPr lang="ru-RU" sz="2800" dirty="0" smtClean="0"/>
              <a:t>основная ошибка?</a:t>
            </a:r>
            <a:endParaRPr lang="ru-RU" sz="2800" dirty="0"/>
          </a:p>
        </p:txBody>
      </p:sp>
      <p:sp>
        <p:nvSpPr>
          <p:cNvPr id="4" name="TextBox 3"/>
          <p:cNvSpPr txBox="1"/>
          <p:nvPr/>
        </p:nvSpPr>
        <p:spPr>
          <a:xfrm>
            <a:off x="611560" y="4365104"/>
            <a:ext cx="6984776" cy="2323713"/>
          </a:xfrm>
          <a:prstGeom prst="rect">
            <a:avLst/>
          </a:prstGeom>
          <a:noFill/>
        </p:spPr>
        <p:txBody>
          <a:bodyPr wrap="square" rtlCol="0">
            <a:spAutoFit/>
          </a:bodyPr>
          <a:lstStyle/>
          <a:p>
            <a:r>
              <a:rPr lang="ru-RU" sz="1400" dirty="0"/>
              <a:t>– </a:t>
            </a:r>
            <a:r>
              <a:rPr lang="ru-RU" sz="1600" dirty="0"/>
              <a:t>путаница между </a:t>
            </a:r>
            <a:r>
              <a:rPr lang="en-US" sz="1600" dirty="0"/>
              <a:t>False/Not stated</a:t>
            </a:r>
          </a:p>
          <a:p>
            <a:r>
              <a:rPr lang="en-US" sz="1600" dirty="0"/>
              <a:t>(Not stated – </a:t>
            </a:r>
            <a:r>
              <a:rPr lang="ru-RU" sz="1600" dirty="0"/>
              <a:t>если не можем сделать вывод в пользу </a:t>
            </a:r>
            <a:r>
              <a:rPr lang="en-US" sz="1600" dirty="0"/>
              <a:t>False </a:t>
            </a:r>
            <a:r>
              <a:rPr lang="ru-RU" sz="1600" dirty="0"/>
              <a:t>или </a:t>
            </a:r>
            <a:r>
              <a:rPr lang="en-US" sz="1600" dirty="0" smtClean="0"/>
              <a:t>True</a:t>
            </a:r>
            <a:r>
              <a:rPr lang="ru-RU" sz="1600" dirty="0" smtClean="0"/>
              <a:t>, </a:t>
            </a:r>
          </a:p>
          <a:p>
            <a:r>
              <a:rPr lang="en-US" sz="1600" dirty="0" smtClean="0"/>
              <a:t>False – </a:t>
            </a:r>
            <a:r>
              <a:rPr lang="ru-RU" sz="1600" dirty="0" smtClean="0"/>
              <a:t>если можем сделать вывод в пользу </a:t>
            </a:r>
            <a:r>
              <a:rPr lang="en-US" sz="1600" dirty="0" smtClean="0"/>
              <a:t>False)</a:t>
            </a:r>
            <a:endParaRPr lang="ru-RU" sz="1600" dirty="0" smtClean="0"/>
          </a:p>
          <a:p>
            <a:pPr marL="274320" lvl="0" indent="-274320">
              <a:spcBef>
                <a:spcPts val="600"/>
              </a:spcBef>
              <a:buClr>
                <a:srgbClr val="B13F9A"/>
              </a:buClr>
              <a:buSzPct val="73000"/>
              <a:buFont typeface="Wingdings 2"/>
              <a:buChar char=""/>
            </a:pPr>
            <a:r>
              <a:rPr lang="ru-RU" sz="1600" dirty="0" smtClean="0">
                <a:solidFill>
                  <a:schemeClr val="tx1">
                    <a:lumMod val="95000"/>
                  </a:schemeClr>
                </a:solidFill>
              </a:rPr>
              <a:t>Нет </a:t>
            </a:r>
            <a:r>
              <a:rPr lang="ru-RU" sz="1600" dirty="0">
                <a:solidFill>
                  <a:schemeClr val="tx1">
                    <a:lumMod val="95000"/>
                  </a:schemeClr>
                </a:solidFill>
              </a:rPr>
              <a:t>определённого количества </a:t>
            </a:r>
            <a:r>
              <a:rPr lang="en-US" sz="1600" dirty="0">
                <a:solidFill>
                  <a:schemeClr val="tx1">
                    <a:lumMod val="95000"/>
                  </a:schemeClr>
                </a:solidFill>
              </a:rPr>
              <a:t>True, False, Not </a:t>
            </a:r>
            <a:r>
              <a:rPr lang="en-US" sz="1600" dirty="0" smtClean="0">
                <a:solidFill>
                  <a:schemeClr val="tx1">
                    <a:lumMod val="95000"/>
                  </a:schemeClr>
                </a:solidFill>
              </a:rPr>
              <a:t>stated</a:t>
            </a:r>
            <a:r>
              <a:rPr lang="ru-RU" sz="1600" dirty="0" smtClean="0">
                <a:solidFill>
                  <a:schemeClr val="tx1">
                    <a:lumMod val="95000"/>
                  </a:schemeClr>
                </a:solidFill>
              </a:rPr>
              <a:t>, но все 3 опции используются</a:t>
            </a:r>
            <a:endParaRPr lang="en-US" sz="1600" dirty="0" smtClean="0">
              <a:solidFill>
                <a:schemeClr val="tx1">
                  <a:lumMod val="95000"/>
                </a:schemeClr>
              </a:solidFill>
            </a:endParaRPr>
          </a:p>
          <a:p>
            <a:pPr marL="274320" lvl="0" indent="-274320">
              <a:spcBef>
                <a:spcPts val="600"/>
              </a:spcBef>
              <a:buClr>
                <a:srgbClr val="B13F9A"/>
              </a:buClr>
              <a:buSzPct val="73000"/>
              <a:buFont typeface="Wingdings 2"/>
              <a:buChar char=""/>
            </a:pPr>
            <a:r>
              <a:rPr lang="ru-RU" sz="1600" dirty="0" smtClean="0">
                <a:solidFill>
                  <a:schemeClr val="tx1">
                    <a:lumMod val="95000"/>
                  </a:schemeClr>
                </a:solidFill>
              </a:rPr>
              <a:t>Игнорирование </a:t>
            </a:r>
            <a:r>
              <a:rPr lang="ru-RU" sz="1600" dirty="0">
                <a:solidFill>
                  <a:schemeClr val="tx1">
                    <a:lumMod val="95000"/>
                  </a:schemeClr>
                </a:solidFill>
              </a:rPr>
              <a:t>незнакомых слов и </a:t>
            </a:r>
            <a:r>
              <a:rPr lang="ru-RU" sz="1600" dirty="0" smtClean="0">
                <a:solidFill>
                  <a:schemeClr val="tx1">
                    <a:lumMod val="95000"/>
                  </a:schemeClr>
                </a:solidFill>
              </a:rPr>
              <a:t>контекстуальная догадка</a:t>
            </a:r>
          </a:p>
          <a:p>
            <a:pPr marL="274320" lvl="0" indent="-274320">
              <a:spcBef>
                <a:spcPts val="600"/>
              </a:spcBef>
              <a:buClr>
                <a:srgbClr val="B13F9A"/>
              </a:buClr>
              <a:buSzPct val="73000"/>
              <a:buFont typeface="Wingdings 2"/>
              <a:buChar char=""/>
            </a:pPr>
            <a:r>
              <a:rPr lang="ru-RU" sz="1600" dirty="0" smtClean="0">
                <a:solidFill>
                  <a:schemeClr val="tx1">
                    <a:lumMod val="95000"/>
                  </a:schemeClr>
                </a:solidFill>
              </a:rPr>
              <a:t>Учим слова для ОГЭ с 5 класса! </a:t>
            </a:r>
            <a:endParaRPr lang="en-US" sz="2000" dirty="0">
              <a:solidFill>
                <a:schemeClr val="tx1">
                  <a:lumMod val="95000"/>
                </a:schemeClr>
              </a:solidFill>
            </a:endParaRPr>
          </a:p>
        </p:txBody>
      </p:sp>
    </p:spTree>
    <p:extLst>
      <p:ext uri="{BB962C8B-B14F-4D97-AF65-F5344CB8AC3E}">
        <p14:creationId xmlns:p14="http://schemas.microsoft.com/office/powerpoint/2010/main" val="1053862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Autofit/>
          </a:bodyPr>
          <a:lstStyle/>
          <a:p>
            <a:r>
              <a:rPr lang="ru-RU" sz="2800" b="1" dirty="0"/>
              <a:t>Статистический анализ выполняемости заданий </a:t>
            </a:r>
            <a:r>
              <a:rPr lang="ru-RU" sz="2800" b="1" dirty="0" smtClean="0"/>
              <a:t>КИМ </a:t>
            </a:r>
            <a:r>
              <a:rPr lang="ru-RU" sz="2800" b="1" dirty="0"/>
              <a:t>ОГЭ </a:t>
            </a:r>
            <a:r>
              <a:rPr lang="ru-RU" sz="2800" b="1" dirty="0" smtClean="0"/>
              <a:t>раздела «Чтение» в </a:t>
            </a:r>
            <a:r>
              <a:rPr lang="ru-RU" sz="2800" b="1" dirty="0"/>
              <a:t>2019 году</a:t>
            </a:r>
            <a:endParaRPr lang="ru-RU" sz="28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698565519"/>
              </p:ext>
            </p:extLst>
          </p:nvPr>
        </p:nvGraphicFramePr>
        <p:xfrm>
          <a:off x="72010" y="1340768"/>
          <a:ext cx="9036494" cy="5140103"/>
        </p:xfrm>
        <a:graphic>
          <a:graphicData uri="http://schemas.openxmlformats.org/drawingml/2006/table">
            <a:tbl>
              <a:tblPr firstRow="1" firstCol="1" bandRow="1">
                <a:tableStyleId>{5C22544A-7EE6-4342-B048-85BDC9FD1C3A}</a:tableStyleId>
              </a:tblPr>
              <a:tblGrid>
                <a:gridCol w="921907">
                  <a:extLst>
                    <a:ext uri="{9D8B030D-6E8A-4147-A177-3AD203B41FA5}">
                      <a16:colId xmlns:a16="http://schemas.microsoft.com/office/drawing/2014/main" xmlns="" val="20000"/>
                    </a:ext>
                  </a:extLst>
                </a:gridCol>
                <a:gridCol w="3463478">
                  <a:extLst>
                    <a:ext uri="{9D8B030D-6E8A-4147-A177-3AD203B41FA5}">
                      <a16:colId xmlns:a16="http://schemas.microsoft.com/office/drawing/2014/main" xmlns="" val="20001"/>
                    </a:ext>
                  </a:extLst>
                </a:gridCol>
                <a:gridCol w="1059289">
                  <a:extLst>
                    <a:ext uri="{9D8B030D-6E8A-4147-A177-3AD203B41FA5}">
                      <a16:colId xmlns:a16="http://schemas.microsoft.com/office/drawing/2014/main" xmlns="" val="20002"/>
                    </a:ext>
                  </a:extLst>
                </a:gridCol>
                <a:gridCol w="1212940">
                  <a:extLst>
                    <a:ext uri="{9D8B030D-6E8A-4147-A177-3AD203B41FA5}">
                      <a16:colId xmlns:a16="http://schemas.microsoft.com/office/drawing/2014/main" xmlns="" val="20003"/>
                    </a:ext>
                  </a:extLst>
                </a:gridCol>
                <a:gridCol w="594720">
                  <a:extLst>
                    <a:ext uri="{9D8B030D-6E8A-4147-A177-3AD203B41FA5}">
                      <a16:colId xmlns:a16="http://schemas.microsoft.com/office/drawing/2014/main" xmlns="" val="20004"/>
                    </a:ext>
                  </a:extLst>
                </a:gridCol>
                <a:gridCol w="594720">
                  <a:extLst>
                    <a:ext uri="{9D8B030D-6E8A-4147-A177-3AD203B41FA5}">
                      <a16:colId xmlns:a16="http://schemas.microsoft.com/office/drawing/2014/main" xmlns="" val="20005"/>
                    </a:ext>
                  </a:extLst>
                </a:gridCol>
                <a:gridCol w="594720">
                  <a:extLst>
                    <a:ext uri="{9D8B030D-6E8A-4147-A177-3AD203B41FA5}">
                      <a16:colId xmlns:a16="http://schemas.microsoft.com/office/drawing/2014/main" xmlns="" val="20006"/>
                    </a:ext>
                  </a:extLst>
                </a:gridCol>
                <a:gridCol w="594720">
                  <a:extLst>
                    <a:ext uri="{9D8B030D-6E8A-4147-A177-3AD203B41FA5}">
                      <a16:colId xmlns:a16="http://schemas.microsoft.com/office/drawing/2014/main" xmlns="" val="20007"/>
                    </a:ext>
                  </a:extLst>
                </a:gridCol>
              </a:tblGrid>
              <a:tr h="740358">
                <a:tc rowSpan="2">
                  <a:txBody>
                    <a:bodyPr/>
                    <a:lstStyle/>
                    <a:p>
                      <a:pPr algn="ctr">
                        <a:lnSpc>
                          <a:spcPct val="115000"/>
                        </a:lnSpc>
                        <a:spcAft>
                          <a:spcPts val="0"/>
                        </a:spcAft>
                      </a:pPr>
                      <a:r>
                        <a:rPr lang="ru-RU" sz="1400" b="1" dirty="0" err="1">
                          <a:effectLst/>
                          <a:latin typeface="Times New Roman" pitchFamily="18" charset="0"/>
                          <a:cs typeface="Times New Roman" pitchFamily="18" charset="0"/>
                        </a:rPr>
                        <a:t>Обознач</a:t>
                      </a:r>
                      <a:r>
                        <a:rPr lang="ru-RU" sz="1400" b="1" dirty="0">
                          <a:effectLst/>
                          <a:latin typeface="Times New Roman" pitchFamily="18" charset="0"/>
                          <a:cs typeface="Times New Roman" pitchFamily="18" charset="0"/>
                        </a:rPr>
                        <a:t>.</a:t>
                      </a:r>
                    </a:p>
                    <a:p>
                      <a:pPr algn="ctr">
                        <a:lnSpc>
                          <a:spcPct val="115000"/>
                        </a:lnSpc>
                        <a:spcAft>
                          <a:spcPts val="0"/>
                        </a:spcAft>
                      </a:pPr>
                      <a:r>
                        <a:rPr lang="ru-RU" sz="1400" b="1" dirty="0">
                          <a:effectLst/>
                          <a:latin typeface="Times New Roman" pitchFamily="18" charset="0"/>
                          <a:cs typeface="Times New Roman" pitchFamily="18" charset="0"/>
                        </a:rPr>
                        <a:t>задания в работе</a:t>
                      </a:r>
                      <a:endParaRPr lang="ru-RU" sz="1400" b="1" dirty="0">
                        <a:effectLst/>
                        <a:latin typeface="Times New Roman" pitchFamily="18" charset="0"/>
                        <a:ea typeface="Calibri"/>
                        <a:cs typeface="Times New Roman" pitchFamily="18" charset="0"/>
                      </a:endParaRPr>
                    </a:p>
                  </a:txBody>
                  <a:tcPr marL="68580" marR="68580" marT="0" marB="0" anchor="ctr"/>
                </a:tc>
                <a:tc rowSpan="2">
                  <a:txBody>
                    <a:bodyPr/>
                    <a:lstStyle/>
                    <a:p>
                      <a:pPr algn="ctr">
                        <a:lnSpc>
                          <a:spcPct val="115000"/>
                        </a:lnSpc>
                        <a:spcAft>
                          <a:spcPts val="0"/>
                        </a:spcAft>
                      </a:pPr>
                      <a:r>
                        <a:rPr lang="ru-RU" sz="1400" b="1" dirty="0">
                          <a:effectLst/>
                          <a:latin typeface="Times New Roman" pitchFamily="18" charset="0"/>
                          <a:cs typeface="Times New Roman" pitchFamily="18" charset="0"/>
                        </a:rPr>
                        <a:t>Проверяемые элементы содержания / умения</a:t>
                      </a:r>
                      <a:endParaRPr lang="ru-RU" sz="1400" b="1" dirty="0">
                        <a:effectLst/>
                        <a:latin typeface="Times New Roman" pitchFamily="18" charset="0"/>
                        <a:ea typeface="Calibri"/>
                        <a:cs typeface="Times New Roman" pitchFamily="18" charset="0"/>
                      </a:endParaRPr>
                    </a:p>
                  </a:txBody>
                  <a:tcPr marL="68580" marR="68580" marT="0" marB="0" anchor="ctr"/>
                </a:tc>
                <a:tc rowSpan="2">
                  <a:txBody>
                    <a:bodyPr/>
                    <a:lstStyle/>
                    <a:p>
                      <a:pPr algn="ctr">
                        <a:lnSpc>
                          <a:spcPct val="115000"/>
                        </a:lnSpc>
                        <a:spcAft>
                          <a:spcPts val="0"/>
                        </a:spcAft>
                      </a:pPr>
                      <a:r>
                        <a:rPr lang="ru-RU" sz="1400" b="1">
                          <a:effectLst/>
                          <a:latin typeface="Times New Roman" pitchFamily="18" charset="0"/>
                          <a:cs typeface="Times New Roman" pitchFamily="18" charset="0"/>
                        </a:rPr>
                        <a:t>Уровень сложности задания</a:t>
                      </a:r>
                      <a:endParaRPr lang="ru-RU" sz="1400" b="1">
                        <a:effectLst/>
                        <a:latin typeface="Times New Roman" pitchFamily="18" charset="0"/>
                        <a:ea typeface="Calibri"/>
                        <a:cs typeface="Times New Roman" pitchFamily="18" charset="0"/>
                      </a:endParaRPr>
                    </a:p>
                  </a:txBody>
                  <a:tcPr marL="68580" marR="68580" marT="0" marB="0" anchor="ctr"/>
                </a:tc>
                <a:tc rowSpan="2">
                  <a:txBody>
                    <a:bodyPr/>
                    <a:lstStyle/>
                    <a:p>
                      <a:pPr algn="ctr">
                        <a:lnSpc>
                          <a:spcPct val="115000"/>
                        </a:lnSpc>
                        <a:spcAft>
                          <a:spcPts val="0"/>
                        </a:spcAft>
                      </a:pPr>
                      <a:r>
                        <a:rPr lang="ru-RU" sz="1400" b="1">
                          <a:effectLst/>
                          <a:latin typeface="Times New Roman" pitchFamily="18" charset="0"/>
                          <a:cs typeface="Times New Roman" pitchFamily="18" charset="0"/>
                        </a:rPr>
                        <a:t>Средний процент выполнения</a:t>
                      </a:r>
                      <a:endParaRPr lang="ru-RU" sz="1400" b="1">
                        <a:effectLst/>
                        <a:latin typeface="Times New Roman" pitchFamily="18" charset="0"/>
                        <a:ea typeface="Calibri"/>
                        <a:cs typeface="Times New Roman" pitchFamily="18" charset="0"/>
                      </a:endParaRPr>
                    </a:p>
                  </a:txBody>
                  <a:tcPr marL="68580" marR="68580" marT="0" marB="0" anchor="ctr"/>
                </a:tc>
                <a:tc gridSpan="4">
                  <a:txBody>
                    <a:bodyPr/>
                    <a:lstStyle/>
                    <a:p>
                      <a:pPr algn="ctr">
                        <a:lnSpc>
                          <a:spcPct val="115000"/>
                        </a:lnSpc>
                        <a:spcAft>
                          <a:spcPts val="0"/>
                        </a:spcAft>
                      </a:pPr>
                      <a:r>
                        <a:rPr lang="ru-RU" sz="1400" b="1">
                          <a:effectLst/>
                          <a:latin typeface="Times New Roman" pitchFamily="18" charset="0"/>
                          <a:cs typeface="Times New Roman" pitchFamily="18" charset="0"/>
                        </a:rPr>
                        <a:t>Процент </a:t>
                      </a:r>
                    </a:p>
                    <a:p>
                      <a:pPr algn="ctr">
                        <a:lnSpc>
                          <a:spcPct val="115000"/>
                        </a:lnSpc>
                        <a:spcAft>
                          <a:spcPts val="0"/>
                        </a:spcAft>
                      </a:pPr>
                      <a:r>
                        <a:rPr lang="ru-RU" sz="1400" b="1">
                          <a:effectLst/>
                          <a:latin typeface="Times New Roman" pitchFamily="18" charset="0"/>
                          <a:cs typeface="Times New Roman" pitchFamily="18" charset="0"/>
                        </a:rPr>
                        <a:t>выполнения по региону в группах, получивших отметку</a:t>
                      </a:r>
                      <a:endParaRPr lang="ru-RU" sz="1400" b="1">
                        <a:effectLst/>
                        <a:latin typeface="Times New Roman" pitchFamily="18" charset="0"/>
                        <a:ea typeface="Calibri"/>
                        <a:cs typeface="Times New Roman"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36610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«2»</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«4»</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1"/>
                  </a:ext>
                </a:extLst>
              </a:tr>
              <a:tr h="366868">
                <a:tc gridSpan="8">
                  <a:txBody>
                    <a:bodyPr/>
                    <a:lstStyle/>
                    <a:p>
                      <a:pPr algn="ctr">
                        <a:lnSpc>
                          <a:spcPct val="115000"/>
                        </a:lnSpc>
                        <a:spcAft>
                          <a:spcPts val="0"/>
                        </a:spcAft>
                      </a:pPr>
                      <a:r>
                        <a:rPr lang="ru-RU" sz="1400" b="1" dirty="0">
                          <a:effectLst/>
                          <a:latin typeface="Times New Roman" pitchFamily="18" charset="0"/>
                          <a:cs typeface="Times New Roman" pitchFamily="18" charset="0"/>
                        </a:rPr>
                        <a:t>Раздел 2. Задания по чтению</a:t>
                      </a:r>
                      <a:endParaRPr lang="ru-RU" sz="1400" b="1" dirty="0">
                        <a:effectLst/>
                        <a:latin typeface="Times New Roman" pitchFamily="18" charset="0"/>
                        <a:ea typeface="Calibri"/>
                        <a:cs typeface="Times New Roman"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2"/>
                  </a:ext>
                </a:extLst>
              </a:tr>
              <a:tr h="488270">
                <a:tc>
                  <a:txBody>
                    <a:bodyPr/>
                    <a:lstStyle/>
                    <a:p>
                      <a:pPr algn="ctr">
                        <a:lnSpc>
                          <a:spcPct val="115000"/>
                        </a:lnSpc>
                        <a:spcAft>
                          <a:spcPts val="0"/>
                        </a:spcAft>
                      </a:pPr>
                      <a:r>
                        <a:rPr lang="ru-RU" sz="1400" b="1">
                          <a:effectLst/>
                          <a:latin typeface="Times New Roman" pitchFamily="18" charset="0"/>
                          <a:cs typeface="Times New Roman" pitchFamily="18" charset="0"/>
                        </a:rPr>
                        <a:t>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ru-RU" sz="1400" b="1" dirty="0">
                          <a:effectLst/>
                          <a:latin typeface="Times New Roman" pitchFamily="18" charset="0"/>
                          <a:cs typeface="Times New Roman" pitchFamily="18" charset="0"/>
                        </a:rPr>
                        <a:t>3.1/Понимание основного содержания прочитанного текста</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Б</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76,77</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53,17</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50,71</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69,06</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89,38</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3"/>
                  </a:ext>
                </a:extLst>
              </a:tr>
              <a:tr h="366868">
                <a:tc>
                  <a:txBody>
                    <a:bodyPr/>
                    <a:lstStyle/>
                    <a:p>
                      <a:pPr algn="ctr">
                        <a:lnSpc>
                          <a:spcPct val="115000"/>
                        </a:lnSpc>
                        <a:spcAft>
                          <a:spcPts val="0"/>
                        </a:spcAft>
                      </a:pPr>
                      <a:r>
                        <a:rPr lang="ru-RU" sz="1400" b="1">
                          <a:effectLst/>
                          <a:latin typeface="Times New Roman" pitchFamily="18" charset="0"/>
                          <a:cs typeface="Times New Roman" pitchFamily="18" charset="0"/>
                        </a:rPr>
                        <a:t>10</a:t>
                      </a:r>
                      <a:endParaRPr lang="ru-RU" sz="1400" b="1">
                        <a:effectLst/>
                        <a:latin typeface="Times New Roman" pitchFamily="18" charset="0"/>
                        <a:ea typeface="Calibri"/>
                        <a:cs typeface="Times New Roman" pitchFamily="18" charset="0"/>
                      </a:endParaRPr>
                    </a:p>
                  </a:txBody>
                  <a:tcPr marL="68580" marR="68580" marT="0" marB="0" anchor="ctr"/>
                </a:tc>
                <a:tc rowSpan="8">
                  <a:txBody>
                    <a:bodyPr/>
                    <a:lstStyle/>
                    <a:p>
                      <a:pPr>
                        <a:lnSpc>
                          <a:spcPct val="115000"/>
                        </a:lnSpc>
                        <a:spcAft>
                          <a:spcPts val="0"/>
                        </a:spcAft>
                      </a:pPr>
                      <a:r>
                        <a:rPr lang="ru-RU" sz="1400" b="1" dirty="0">
                          <a:effectLst/>
                          <a:latin typeface="Times New Roman" pitchFamily="18" charset="0"/>
                          <a:cs typeface="Times New Roman" pitchFamily="18" charset="0"/>
                        </a:rPr>
                        <a:t>3.2/Понимание в прочитанном тексте запрашиваемой информации</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Б</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90,99</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55,56</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73,50</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89,08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97,43</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4"/>
                  </a:ext>
                </a:extLst>
              </a:tr>
              <a:tr h="366868">
                <a:tc>
                  <a:txBody>
                    <a:bodyPr/>
                    <a:lstStyle/>
                    <a:p>
                      <a:pPr algn="ctr">
                        <a:lnSpc>
                          <a:spcPct val="115000"/>
                        </a:lnSpc>
                        <a:spcAft>
                          <a:spcPts val="0"/>
                        </a:spcAft>
                      </a:pPr>
                      <a:r>
                        <a:rPr lang="ru-RU" sz="1400" b="1" dirty="0">
                          <a:effectLst/>
                          <a:latin typeface="Times New Roman" pitchFamily="18" charset="0"/>
                          <a:cs typeface="Times New Roman" pitchFamily="18" charset="0"/>
                        </a:rPr>
                        <a:t>11</a:t>
                      </a:r>
                      <a:endParaRPr lang="ru-RU" sz="1400" b="1" dirty="0">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dirty="0">
                          <a:effectLst/>
                          <a:latin typeface="Times New Roman" pitchFamily="18" charset="0"/>
                          <a:cs typeface="Times New Roman" pitchFamily="18" charset="0"/>
                        </a:rPr>
                        <a:t>П</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75,44</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33,33</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56,46</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69,81</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84,71</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5"/>
                  </a:ext>
                </a:extLst>
              </a:tr>
              <a:tr h="366868">
                <a:tc>
                  <a:txBody>
                    <a:bodyPr/>
                    <a:lstStyle/>
                    <a:p>
                      <a:pPr algn="ctr">
                        <a:lnSpc>
                          <a:spcPct val="115000"/>
                        </a:lnSpc>
                        <a:spcAft>
                          <a:spcPts val="0"/>
                        </a:spcAft>
                      </a:pPr>
                      <a:r>
                        <a:rPr lang="ru-RU" sz="1400" b="1">
                          <a:effectLst/>
                          <a:latin typeface="Times New Roman" pitchFamily="18" charset="0"/>
                          <a:cs typeface="Times New Roman" pitchFamily="18" charset="0"/>
                        </a:rPr>
                        <a:t>12</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dirty="0">
                          <a:effectLst/>
                          <a:latin typeface="Times New Roman" pitchFamily="18" charset="0"/>
                          <a:cs typeface="Times New Roman" pitchFamily="18" charset="0"/>
                        </a:rPr>
                        <a:t>П</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59,09</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38,89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29,05</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48,13</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74,92</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6"/>
                  </a:ext>
                </a:extLst>
              </a:tr>
              <a:tr h="366868">
                <a:tc>
                  <a:txBody>
                    <a:bodyPr/>
                    <a:lstStyle/>
                    <a:p>
                      <a:pPr algn="ctr">
                        <a:lnSpc>
                          <a:spcPct val="115000"/>
                        </a:lnSpc>
                        <a:spcAft>
                          <a:spcPts val="0"/>
                        </a:spcAft>
                      </a:pPr>
                      <a:r>
                        <a:rPr lang="ru-RU" sz="1400" b="1">
                          <a:effectLst/>
                          <a:latin typeface="Times New Roman" pitchFamily="18" charset="0"/>
                          <a:cs typeface="Times New Roman" pitchFamily="18" charset="0"/>
                        </a:rPr>
                        <a:t>13</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87,30</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38,89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66,22</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83,39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96,11</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7"/>
                  </a:ext>
                </a:extLst>
              </a:tr>
              <a:tr h="366868">
                <a:tc>
                  <a:txBody>
                    <a:bodyPr/>
                    <a:lstStyle/>
                    <a:p>
                      <a:pPr algn="ctr">
                        <a:lnSpc>
                          <a:spcPct val="115000"/>
                        </a:lnSpc>
                        <a:spcAft>
                          <a:spcPts val="0"/>
                        </a:spcAft>
                      </a:pPr>
                      <a:r>
                        <a:rPr lang="ru-RU" sz="1400" b="1">
                          <a:effectLst/>
                          <a:latin typeface="Times New Roman" pitchFamily="18" charset="0"/>
                          <a:cs typeface="Times New Roman" pitchFamily="18" charset="0"/>
                        </a:rPr>
                        <a:t>14</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77,95</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27,78</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50,45</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69,39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91,59</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8"/>
                  </a:ext>
                </a:extLst>
              </a:tr>
              <a:tr h="366868">
                <a:tc>
                  <a:txBody>
                    <a:bodyPr/>
                    <a:lstStyle/>
                    <a:p>
                      <a:pPr algn="ctr">
                        <a:lnSpc>
                          <a:spcPct val="115000"/>
                        </a:lnSpc>
                        <a:spcAft>
                          <a:spcPts val="0"/>
                        </a:spcAft>
                      </a:pPr>
                      <a:r>
                        <a:rPr lang="ru-RU" sz="1400" b="1">
                          <a:effectLst/>
                          <a:latin typeface="Times New Roman" pitchFamily="18" charset="0"/>
                          <a:cs typeface="Times New Roman" pitchFamily="18" charset="0"/>
                        </a:rPr>
                        <a:t>15</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80,54</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22,22</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59,01</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75,69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90,10</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9"/>
                  </a:ext>
                </a:extLst>
              </a:tr>
              <a:tr h="366868">
                <a:tc>
                  <a:txBody>
                    <a:bodyPr/>
                    <a:lstStyle/>
                    <a:p>
                      <a:pPr algn="ctr">
                        <a:lnSpc>
                          <a:spcPct val="115000"/>
                        </a:lnSpc>
                        <a:spcAft>
                          <a:spcPts val="0"/>
                        </a:spcAft>
                      </a:pPr>
                      <a:r>
                        <a:rPr lang="ru-RU" sz="1400" b="1">
                          <a:effectLst/>
                          <a:latin typeface="Times New Roman" pitchFamily="18" charset="0"/>
                          <a:cs typeface="Times New Roman" pitchFamily="18" charset="0"/>
                        </a:rPr>
                        <a:t>16</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81,88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33,33</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58,58</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77,13</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91,87</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0"/>
                  </a:ext>
                </a:extLst>
              </a:tr>
              <a:tr h="366868">
                <a:tc>
                  <a:txBody>
                    <a:bodyPr/>
                    <a:lstStyle/>
                    <a:p>
                      <a:pPr algn="ctr">
                        <a:lnSpc>
                          <a:spcPct val="115000"/>
                        </a:lnSpc>
                        <a:spcAft>
                          <a:spcPts val="0"/>
                        </a:spcAft>
                      </a:pPr>
                      <a:r>
                        <a:rPr lang="ru-RU" sz="1400" b="1">
                          <a:effectLst/>
                          <a:latin typeface="Times New Roman" pitchFamily="18" charset="0"/>
                          <a:cs typeface="Times New Roman" pitchFamily="18" charset="0"/>
                        </a:rPr>
                        <a:t>17</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73,53</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22,22</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41,96</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64,07</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88,95</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0050919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a:t>Анализ результатов выполнения отдельных </a:t>
            </a:r>
            <a:r>
              <a:rPr lang="ru-RU" sz="3600" b="1" dirty="0" smtClean="0"/>
              <a:t>заданий раздела «Чтение»</a:t>
            </a:r>
            <a:endParaRPr lang="ru-RU" sz="3600" dirty="0"/>
          </a:p>
        </p:txBody>
      </p:sp>
      <p:sp>
        <p:nvSpPr>
          <p:cNvPr id="3" name="Объект 2"/>
          <p:cNvSpPr>
            <a:spLocks noGrp="1"/>
          </p:cNvSpPr>
          <p:nvPr>
            <p:ph idx="1"/>
          </p:nvPr>
        </p:nvSpPr>
        <p:spPr>
          <a:xfrm>
            <a:off x="467544" y="1772816"/>
            <a:ext cx="8229600" cy="4525963"/>
          </a:xfrm>
        </p:spPr>
        <p:txBody>
          <a:bodyPr>
            <a:noAutofit/>
          </a:bodyPr>
          <a:lstStyle/>
          <a:p>
            <a:pPr marL="0" indent="0" algn="just">
              <a:buNone/>
            </a:pPr>
            <a:r>
              <a:rPr lang="ru-RU" sz="2200" dirty="0" smtClean="0"/>
              <a:t>Анализ </a:t>
            </a:r>
            <a:r>
              <a:rPr lang="ru-RU" sz="2200" dirty="0"/>
              <a:t>типичных ошибок экзаменуемых в 2019 году позволяет сделать следующие выводы:</a:t>
            </a:r>
          </a:p>
          <a:p>
            <a:r>
              <a:rPr lang="ru-RU" sz="2200" dirty="0" smtClean="0"/>
              <a:t>экзаменуемые </a:t>
            </a:r>
            <a:r>
              <a:rPr lang="ru-RU" sz="2200" dirty="0"/>
              <a:t>не всегда обладают достаточным лексическим запасом для установления структурно-смысловых связей в тексте;</a:t>
            </a:r>
          </a:p>
          <a:p>
            <a:r>
              <a:rPr lang="ru-RU" sz="2200" dirty="0" smtClean="0"/>
              <a:t>экзаменуемые </a:t>
            </a:r>
            <a:r>
              <a:rPr lang="ru-RU" sz="2200" dirty="0"/>
              <a:t>стараются найти в тексте лексику, использованную в вопросе, не пытаясь подобрать синонимы или синонимичные выражения к словам из текста, и выбирают ответ на основе совпадения слова или слов в заголовке и в тексте, игнорируя основное содержание текста;</a:t>
            </a:r>
          </a:p>
          <a:p>
            <a:r>
              <a:rPr lang="ru-RU" sz="2200" dirty="0"/>
              <a:t> </a:t>
            </a:r>
            <a:r>
              <a:rPr lang="ru-RU" sz="2200" dirty="0" smtClean="0"/>
              <a:t>экзаменуемые </a:t>
            </a:r>
            <a:r>
              <a:rPr lang="x-none" sz="2200"/>
              <a:t>пренебрегают контекстом и дают ответ на тестовый вопрос, основываясь на значении отдельного слова</a:t>
            </a:r>
            <a:r>
              <a:rPr lang="ru-RU" sz="2200" dirty="0"/>
              <a:t>.</a:t>
            </a:r>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05813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Динамика результатов ОГЭ по </a:t>
            </a:r>
            <a:r>
              <a:rPr lang="ru-RU" b="1" dirty="0" smtClean="0"/>
              <a:t>английскому языку за </a:t>
            </a:r>
            <a:r>
              <a:rPr lang="ru-RU" b="1" dirty="0"/>
              <a:t>3 года</a:t>
            </a:r>
            <a:endParaRPr lang="ru-RU"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360506278"/>
              </p:ext>
            </p:extLst>
          </p:nvPr>
        </p:nvGraphicFramePr>
        <p:xfrm>
          <a:off x="0" y="1772816"/>
          <a:ext cx="9108505" cy="3363838"/>
        </p:xfrm>
        <a:graphic>
          <a:graphicData uri="http://schemas.openxmlformats.org/drawingml/2006/table">
            <a:tbl>
              <a:tblPr firstRow="1" firstCol="1" bandRow="1">
                <a:tableStyleId>{5C22544A-7EE6-4342-B048-85BDC9FD1C3A}</a:tableStyleId>
              </a:tblPr>
              <a:tblGrid>
                <a:gridCol w="1524764">
                  <a:extLst>
                    <a:ext uri="{9D8B030D-6E8A-4147-A177-3AD203B41FA5}">
                      <a16:colId xmlns:a16="http://schemas.microsoft.com/office/drawing/2014/main" xmlns="" val="20000"/>
                    </a:ext>
                  </a:extLst>
                </a:gridCol>
                <a:gridCol w="1216896">
                  <a:extLst>
                    <a:ext uri="{9D8B030D-6E8A-4147-A177-3AD203B41FA5}">
                      <a16:colId xmlns:a16="http://schemas.microsoft.com/office/drawing/2014/main" xmlns="" val="20001"/>
                    </a:ext>
                  </a:extLst>
                </a:gridCol>
                <a:gridCol w="1216896">
                  <a:extLst>
                    <a:ext uri="{9D8B030D-6E8A-4147-A177-3AD203B41FA5}">
                      <a16:colId xmlns:a16="http://schemas.microsoft.com/office/drawing/2014/main" xmlns="" val="20002"/>
                    </a:ext>
                  </a:extLst>
                </a:gridCol>
                <a:gridCol w="1216896">
                  <a:extLst>
                    <a:ext uri="{9D8B030D-6E8A-4147-A177-3AD203B41FA5}">
                      <a16:colId xmlns:a16="http://schemas.microsoft.com/office/drawing/2014/main" xmlns="" val="20003"/>
                    </a:ext>
                  </a:extLst>
                </a:gridCol>
                <a:gridCol w="1216896">
                  <a:extLst>
                    <a:ext uri="{9D8B030D-6E8A-4147-A177-3AD203B41FA5}">
                      <a16:colId xmlns:a16="http://schemas.microsoft.com/office/drawing/2014/main" xmlns="" val="20004"/>
                    </a:ext>
                  </a:extLst>
                </a:gridCol>
                <a:gridCol w="1663213">
                  <a:extLst>
                    <a:ext uri="{9D8B030D-6E8A-4147-A177-3AD203B41FA5}">
                      <a16:colId xmlns:a16="http://schemas.microsoft.com/office/drawing/2014/main" xmlns="" val="20005"/>
                    </a:ext>
                  </a:extLst>
                </a:gridCol>
                <a:gridCol w="1052944">
                  <a:extLst>
                    <a:ext uri="{9D8B030D-6E8A-4147-A177-3AD203B41FA5}">
                      <a16:colId xmlns:a16="http://schemas.microsoft.com/office/drawing/2014/main" xmlns="" val="20006"/>
                    </a:ext>
                  </a:extLst>
                </a:gridCol>
              </a:tblGrid>
              <a:tr h="420047">
                <a:tc rowSpan="2">
                  <a:txBody>
                    <a:bodyPr/>
                    <a:lstStyle/>
                    <a:p>
                      <a:pPr>
                        <a:lnSpc>
                          <a:spcPct val="115000"/>
                        </a:lnSpc>
                      </a:pPr>
                      <a:endParaRPr lang="ru-RU" sz="1800" b="1" dirty="0">
                        <a:effectLst/>
                        <a:latin typeface="Times New Roman" pitchFamily="18" charset="0"/>
                        <a:cs typeface="Times New Roman" pitchFamily="18" charset="0"/>
                      </a:endParaRPr>
                    </a:p>
                  </a:txBody>
                  <a:tcPr marL="68580" marR="68580" marT="0" marB="0" anchor="ctr"/>
                </a:tc>
                <a:tc gridSpan="2">
                  <a:txBody>
                    <a:bodyPr/>
                    <a:lstStyle/>
                    <a:p>
                      <a:pPr algn="ctr">
                        <a:lnSpc>
                          <a:spcPct val="115000"/>
                        </a:lnSpc>
                        <a:spcAft>
                          <a:spcPts val="0"/>
                        </a:spcAft>
                      </a:pPr>
                      <a:r>
                        <a:rPr lang="ru-RU" sz="1200" dirty="0">
                          <a:effectLst/>
                        </a:rPr>
                        <a:t>2017</a:t>
                      </a:r>
                      <a:endParaRPr lang="ru-RU" sz="1200" dirty="0">
                        <a:effectLst/>
                        <a:latin typeface="Times New Roman"/>
                        <a:ea typeface="Calibri"/>
                      </a:endParaRPr>
                    </a:p>
                  </a:txBody>
                  <a:tcPr marL="68580" marR="68580" marT="0" marB="0" anchor="b"/>
                </a:tc>
                <a:tc hMerge="1">
                  <a:txBody>
                    <a:bodyPr/>
                    <a:lstStyle/>
                    <a:p>
                      <a:endParaRPr lang="ru-RU"/>
                    </a:p>
                  </a:txBody>
                  <a:tcPr/>
                </a:tc>
                <a:tc gridSpan="2">
                  <a:txBody>
                    <a:bodyPr/>
                    <a:lstStyle/>
                    <a:p>
                      <a:pPr algn="ctr">
                        <a:lnSpc>
                          <a:spcPct val="115000"/>
                        </a:lnSpc>
                        <a:spcAft>
                          <a:spcPts val="0"/>
                        </a:spcAft>
                      </a:pPr>
                      <a:r>
                        <a:rPr lang="ru-RU" sz="1200">
                          <a:effectLst/>
                        </a:rPr>
                        <a:t>2018</a:t>
                      </a:r>
                      <a:endParaRPr lang="ru-RU" sz="1200">
                        <a:effectLst/>
                        <a:latin typeface="Times New Roman"/>
                        <a:ea typeface="Calibri"/>
                      </a:endParaRPr>
                    </a:p>
                  </a:txBody>
                  <a:tcPr marL="68580" marR="68580" marT="0" marB="0" anchor="b"/>
                </a:tc>
                <a:tc hMerge="1">
                  <a:txBody>
                    <a:bodyPr/>
                    <a:lstStyle/>
                    <a:p>
                      <a:endParaRPr lang="ru-RU"/>
                    </a:p>
                  </a:txBody>
                  <a:tcPr/>
                </a:tc>
                <a:tc gridSpan="2">
                  <a:txBody>
                    <a:bodyPr/>
                    <a:lstStyle/>
                    <a:p>
                      <a:pPr algn="ctr">
                        <a:lnSpc>
                          <a:spcPct val="115000"/>
                        </a:lnSpc>
                        <a:spcAft>
                          <a:spcPts val="0"/>
                        </a:spcAft>
                      </a:pPr>
                      <a:r>
                        <a:rPr lang="ru-RU" sz="1200">
                          <a:effectLst/>
                        </a:rPr>
                        <a:t>2019</a:t>
                      </a:r>
                      <a:endParaRPr lang="ru-RU" sz="1200">
                        <a:effectLst/>
                        <a:latin typeface="Times New Roman"/>
                        <a:ea typeface="Calibri"/>
                      </a:endParaRPr>
                    </a:p>
                  </a:txBody>
                  <a:tcPr marL="68580" marR="68580" marT="0" marB="0" anchor="b"/>
                </a:tc>
                <a:tc hMerge="1">
                  <a:txBody>
                    <a:bodyPr/>
                    <a:lstStyle/>
                    <a:p>
                      <a:endParaRPr lang="ru-RU"/>
                    </a:p>
                  </a:txBody>
                  <a:tcPr/>
                </a:tc>
                <a:extLst>
                  <a:ext uri="{0D108BD9-81ED-4DB2-BD59-A6C34878D82A}">
                    <a16:rowId xmlns:a16="http://schemas.microsoft.com/office/drawing/2014/main" xmlns="" val="10000"/>
                  </a:ext>
                </a:extLst>
              </a:tr>
              <a:tr h="420047">
                <a:tc vMerge="1">
                  <a:txBody>
                    <a:bodyPr/>
                    <a:lstStyle/>
                    <a:p>
                      <a:endParaRPr lang="ru-RU"/>
                    </a:p>
                  </a:txBody>
                  <a:tcPr/>
                </a:tc>
                <a:tc>
                  <a:txBody>
                    <a:bodyPr/>
                    <a:lstStyle/>
                    <a:p>
                      <a:pPr algn="ctr">
                        <a:lnSpc>
                          <a:spcPct val="115000"/>
                        </a:lnSpc>
                        <a:spcAft>
                          <a:spcPts val="0"/>
                        </a:spcAft>
                      </a:pPr>
                      <a:r>
                        <a:rPr lang="ru-RU" sz="1800" b="1">
                          <a:effectLst/>
                          <a:latin typeface="Times New Roman" pitchFamily="18" charset="0"/>
                          <a:cs typeface="Times New Roman" pitchFamily="18" charset="0"/>
                        </a:rPr>
                        <a:t>чел</a:t>
                      </a:r>
                      <a:endParaRPr lang="ru-RU" sz="1800" b="1">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r>
                        <a:rPr lang="ru-RU" sz="1800" b="1">
                          <a:effectLst/>
                          <a:latin typeface="Times New Roman" pitchFamily="18" charset="0"/>
                          <a:cs typeface="Times New Roman" pitchFamily="18" charset="0"/>
                        </a:rPr>
                        <a:t>чел</a:t>
                      </a:r>
                      <a:endParaRPr lang="ru-RU" sz="1800" b="1">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r>
                        <a:rPr lang="ru-RU" sz="1800" b="1">
                          <a:effectLst/>
                          <a:latin typeface="Times New Roman" pitchFamily="18" charset="0"/>
                          <a:cs typeface="Times New Roman" pitchFamily="18" charset="0"/>
                        </a:rPr>
                        <a:t>%</a:t>
                      </a:r>
                      <a:endParaRPr lang="ru-RU" sz="1800" b="1">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r>
                        <a:rPr lang="ru-RU" sz="1800" b="1">
                          <a:effectLst/>
                          <a:latin typeface="Times New Roman" pitchFamily="18" charset="0"/>
                          <a:cs typeface="Times New Roman" pitchFamily="18" charset="0"/>
                        </a:rPr>
                        <a:t>чел</a:t>
                      </a:r>
                      <a:endParaRPr lang="ru-RU" sz="1800" b="1">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r>
                        <a:rPr lang="ru-RU" sz="1800" b="1">
                          <a:effectLst/>
                          <a:latin typeface="Times New Roman" pitchFamily="18" charset="0"/>
                          <a:cs typeface="Times New Roman" pitchFamily="18" charset="0"/>
                        </a:rPr>
                        <a:t>%</a:t>
                      </a:r>
                      <a:endParaRPr lang="ru-RU" sz="1800" b="1">
                        <a:effectLst/>
                        <a:latin typeface="Times New Roman" pitchFamily="18" charset="0"/>
                        <a:ea typeface="Calibri"/>
                        <a:cs typeface="Times New Roman" pitchFamily="18" charset="0"/>
                      </a:endParaRPr>
                    </a:p>
                  </a:txBody>
                  <a:tcPr marL="68580" marR="68580" marT="0" marB="0" anchor="b"/>
                </a:tc>
                <a:extLst>
                  <a:ext uri="{0D108BD9-81ED-4DB2-BD59-A6C34878D82A}">
                    <a16:rowId xmlns:a16="http://schemas.microsoft.com/office/drawing/2014/main" xmlns="" val="10001"/>
                  </a:ext>
                </a:extLst>
              </a:tr>
              <a:tr h="420047">
                <a:tc>
                  <a:txBody>
                    <a:bodyPr/>
                    <a:lstStyle/>
                    <a:p>
                      <a:pPr>
                        <a:lnSpc>
                          <a:spcPct val="115000"/>
                        </a:lnSpc>
                        <a:spcAft>
                          <a:spcPts val="0"/>
                        </a:spcAft>
                      </a:pPr>
                      <a:r>
                        <a:rPr lang="ru-RU" sz="1800" b="1" dirty="0">
                          <a:effectLst/>
                          <a:latin typeface="Times New Roman" pitchFamily="18" charset="0"/>
                          <a:cs typeface="Times New Roman" pitchFamily="18" charset="0"/>
                        </a:rPr>
                        <a:t>Получили </a:t>
                      </a:r>
                      <a:endParaRPr lang="ru-RU" sz="1800" b="1" dirty="0" smtClean="0">
                        <a:effectLst/>
                        <a:latin typeface="Times New Roman" pitchFamily="18" charset="0"/>
                        <a:cs typeface="Times New Roman" pitchFamily="18" charset="0"/>
                      </a:endParaRPr>
                    </a:p>
                    <a:p>
                      <a:pPr>
                        <a:lnSpc>
                          <a:spcPct val="115000"/>
                        </a:lnSpc>
                        <a:spcAft>
                          <a:spcPts val="0"/>
                        </a:spcAft>
                      </a:pPr>
                      <a:r>
                        <a:rPr lang="ru-RU" sz="1800" b="1" dirty="0" smtClean="0">
                          <a:effectLst/>
                          <a:latin typeface="Times New Roman" pitchFamily="18" charset="0"/>
                          <a:cs typeface="Times New Roman" pitchFamily="18" charset="0"/>
                        </a:rPr>
                        <a:t>"2</a:t>
                      </a:r>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r>
                        <a:rPr lang="ru-RU" sz="1800" b="1" dirty="0">
                          <a:effectLst/>
                          <a:latin typeface="Times New Roman" pitchFamily="18" charset="0"/>
                          <a:cs typeface="Times New Roman" pitchFamily="18" charset="0"/>
                        </a:rPr>
                        <a:t>1</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0,01</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2</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0,02</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18</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itchFamily="18" charset="0"/>
                          <a:cs typeface="Times New Roman" pitchFamily="18" charset="0"/>
                        </a:rPr>
                        <a:t>0,16</a:t>
                      </a:r>
                      <a:endParaRPr lang="ru-RU" sz="18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2"/>
                  </a:ext>
                </a:extLst>
              </a:tr>
              <a:tr h="420047">
                <a:tc>
                  <a:txBody>
                    <a:bodyPr/>
                    <a:lstStyle/>
                    <a:p>
                      <a:pPr>
                        <a:lnSpc>
                          <a:spcPct val="115000"/>
                        </a:lnSpc>
                        <a:spcAft>
                          <a:spcPts val="0"/>
                        </a:spcAft>
                      </a:pPr>
                      <a:r>
                        <a:rPr lang="ru-RU" sz="1800" b="1" dirty="0">
                          <a:effectLst/>
                          <a:latin typeface="Times New Roman" pitchFamily="18" charset="0"/>
                          <a:cs typeface="Times New Roman" pitchFamily="18" charset="0"/>
                        </a:rPr>
                        <a:t>Получили </a:t>
                      </a:r>
                      <a:r>
                        <a:rPr lang="ru-RU" sz="1800" b="1" dirty="0" smtClean="0">
                          <a:effectLst/>
                          <a:latin typeface="Times New Roman" pitchFamily="18" charset="0"/>
                          <a:cs typeface="Times New Roman" pitchFamily="18" charset="0"/>
                        </a:rPr>
                        <a:t>"3</a:t>
                      </a:r>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r>
                        <a:rPr lang="ru-RU" sz="1800" b="1">
                          <a:effectLst/>
                          <a:latin typeface="Times New Roman" pitchFamily="18" charset="0"/>
                          <a:cs typeface="Times New Roman" pitchFamily="18" charset="0"/>
                        </a:rPr>
                        <a:t>966</a:t>
                      </a:r>
                      <a:endParaRPr lang="ru-RU" sz="18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itchFamily="18" charset="0"/>
                          <a:cs typeface="Times New Roman" pitchFamily="18" charset="0"/>
                        </a:rPr>
                        <a:t>11,86</a:t>
                      </a:r>
                      <a:endParaRPr lang="ru-RU" sz="18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1029</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10,27</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1649</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itchFamily="18" charset="0"/>
                          <a:cs typeface="Times New Roman" pitchFamily="18" charset="0"/>
                        </a:rPr>
                        <a:t>15,09</a:t>
                      </a:r>
                      <a:endParaRPr lang="ru-RU" sz="18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3"/>
                  </a:ext>
                </a:extLst>
              </a:tr>
              <a:tr h="420047">
                <a:tc>
                  <a:txBody>
                    <a:bodyPr/>
                    <a:lstStyle/>
                    <a:p>
                      <a:pPr>
                        <a:lnSpc>
                          <a:spcPct val="115000"/>
                        </a:lnSpc>
                        <a:spcAft>
                          <a:spcPts val="0"/>
                        </a:spcAft>
                      </a:pPr>
                      <a:r>
                        <a:rPr lang="ru-RU" sz="1800" b="1" dirty="0">
                          <a:effectLst/>
                          <a:latin typeface="Times New Roman" pitchFamily="18" charset="0"/>
                          <a:cs typeface="Times New Roman" pitchFamily="18" charset="0"/>
                        </a:rPr>
                        <a:t>Получили </a:t>
                      </a:r>
                      <a:r>
                        <a:rPr lang="ru-RU" sz="1800" b="1" dirty="0" smtClean="0">
                          <a:effectLst/>
                          <a:latin typeface="Times New Roman" pitchFamily="18" charset="0"/>
                          <a:cs typeface="Times New Roman" pitchFamily="18" charset="0"/>
                        </a:rPr>
                        <a:t>"4</a:t>
                      </a:r>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r>
                        <a:rPr lang="ru-RU" sz="1800" b="1">
                          <a:effectLst/>
                          <a:latin typeface="Times New Roman" pitchFamily="18" charset="0"/>
                          <a:cs typeface="Times New Roman" pitchFamily="18" charset="0"/>
                        </a:rPr>
                        <a:t>2486</a:t>
                      </a:r>
                      <a:endParaRPr lang="ru-RU" sz="18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itchFamily="18" charset="0"/>
                          <a:cs typeface="Times New Roman" pitchFamily="18" charset="0"/>
                        </a:rPr>
                        <a:t>30,53</a:t>
                      </a:r>
                      <a:endParaRPr lang="ru-RU" sz="18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2990</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29,86</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3607</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itchFamily="18" charset="0"/>
                          <a:cs typeface="Times New Roman" pitchFamily="18" charset="0"/>
                        </a:rPr>
                        <a:t>33,02</a:t>
                      </a:r>
                      <a:endParaRPr lang="ru-RU" sz="18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4"/>
                  </a:ext>
                </a:extLst>
              </a:tr>
              <a:tr h="420047">
                <a:tc>
                  <a:txBody>
                    <a:bodyPr/>
                    <a:lstStyle/>
                    <a:p>
                      <a:pPr>
                        <a:lnSpc>
                          <a:spcPct val="115000"/>
                        </a:lnSpc>
                        <a:spcAft>
                          <a:spcPts val="0"/>
                        </a:spcAft>
                      </a:pPr>
                      <a:r>
                        <a:rPr lang="ru-RU" sz="1800" b="1" dirty="0">
                          <a:effectLst/>
                          <a:latin typeface="Times New Roman" pitchFamily="18" charset="0"/>
                          <a:cs typeface="Times New Roman" pitchFamily="18" charset="0"/>
                        </a:rPr>
                        <a:t>Получили </a:t>
                      </a:r>
                      <a:r>
                        <a:rPr lang="ru-RU" sz="1800" b="1" dirty="0" smtClean="0">
                          <a:effectLst/>
                          <a:latin typeface="Times New Roman" pitchFamily="18" charset="0"/>
                          <a:cs typeface="Times New Roman" pitchFamily="18" charset="0"/>
                        </a:rPr>
                        <a:t>"5</a:t>
                      </a:r>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r>
                        <a:rPr lang="ru-RU" sz="1800" b="1">
                          <a:effectLst/>
                          <a:latin typeface="Times New Roman" pitchFamily="18" charset="0"/>
                          <a:cs typeface="Times New Roman" pitchFamily="18" charset="0"/>
                        </a:rPr>
                        <a:t>4691</a:t>
                      </a:r>
                      <a:endParaRPr lang="ru-RU" sz="18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itchFamily="18" charset="0"/>
                          <a:cs typeface="Times New Roman" pitchFamily="18" charset="0"/>
                        </a:rPr>
                        <a:t>57,60</a:t>
                      </a:r>
                      <a:endParaRPr lang="ru-RU" sz="18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itchFamily="18" charset="0"/>
                          <a:cs typeface="Times New Roman" pitchFamily="18" charset="0"/>
                        </a:rPr>
                        <a:t>5994</a:t>
                      </a:r>
                      <a:endParaRPr lang="ru-RU" sz="18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a:effectLst/>
                          <a:latin typeface="Times New Roman" pitchFamily="18" charset="0"/>
                          <a:cs typeface="Times New Roman" pitchFamily="18" charset="0"/>
                        </a:rPr>
                        <a:t>59,85</a:t>
                      </a:r>
                      <a:endParaRPr lang="ru-RU" sz="18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a:effectLst/>
                          <a:latin typeface="Times New Roman" pitchFamily="18" charset="0"/>
                          <a:cs typeface="Times New Roman" pitchFamily="18" charset="0"/>
                        </a:rPr>
                        <a:t>5649</a:t>
                      </a:r>
                      <a:endParaRPr lang="ru-RU" sz="18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800" b="1" dirty="0" smtClean="0">
                          <a:effectLst/>
                          <a:latin typeface="Times New Roman" pitchFamily="18" charset="0"/>
                          <a:cs typeface="Times New Roman" pitchFamily="18" charset="0"/>
                        </a:rPr>
                        <a:t>51,71</a:t>
                      </a:r>
                      <a:endParaRPr lang="ru-RU" sz="18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5939842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Рекомендации учителям </a:t>
            </a:r>
            <a:endParaRPr lang="ru-RU" b="1" dirty="0"/>
          </a:p>
        </p:txBody>
      </p:sp>
      <p:sp>
        <p:nvSpPr>
          <p:cNvPr id="3" name="Объект 2"/>
          <p:cNvSpPr>
            <a:spLocks noGrp="1"/>
          </p:cNvSpPr>
          <p:nvPr>
            <p:ph idx="1"/>
          </p:nvPr>
        </p:nvSpPr>
        <p:spPr>
          <a:xfrm>
            <a:off x="467544" y="1268760"/>
            <a:ext cx="8229600" cy="4709120"/>
          </a:xfrm>
        </p:spPr>
        <p:txBody>
          <a:bodyPr>
            <a:noAutofit/>
          </a:bodyPr>
          <a:lstStyle/>
          <a:p>
            <a:pPr algn="just">
              <a:buFont typeface="+mj-lt"/>
              <a:buAutoNum type="arabicPeriod"/>
            </a:pPr>
            <a:r>
              <a:rPr lang="ru-RU" sz="2400" dirty="0" smtClean="0"/>
              <a:t>Начинать </a:t>
            </a:r>
            <a:r>
              <a:rPr lang="ru-RU" sz="2400" dirty="0"/>
              <a:t>учить различным стратегиям чтения уже в начальной школе, подбирая для этого познавательные, соответствующие кругу интересов детей тексты. При этом также следует регулярно отрабатывать и закреплять лексику.</a:t>
            </a:r>
          </a:p>
          <a:p>
            <a:pPr algn="just">
              <a:buFont typeface="+mj-lt"/>
              <a:buAutoNum type="arabicPeriod"/>
            </a:pPr>
            <a:r>
              <a:rPr lang="ru-RU" sz="2400" dirty="0" smtClean="0"/>
              <a:t>Заранее </a:t>
            </a:r>
            <a:r>
              <a:rPr lang="ru-RU" sz="2400" dirty="0"/>
              <a:t>познакомить школьников с данными видами заданий, научить внимательно читать текст и утверждения и внимательно вносить свои ответы в бланк ответов. Учащимся нужно объяснить, что в заданиях </a:t>
            </a:r>
            <a:r>
              <a:rPr lang="ru-RU" sz="2400" dirty="0" smtClean="0"/>
              <a:t>10-16 </a:t>
            </a:r>
            <a:r>
              <a:rPr lang="ru-RU" sz="2400" dirty="0"/>
              <a:t>не существует определённого количества «</a:t>
            </a:r>
            <a:r>
              <a:rPr lang="ru-RU" sz="2400" dirty="0" err="1"/>
              <a:t>True</a:t>
            </a:r>
            <a:r>
              <a:rPr lang="ru-RU" sz="2400" dirty="0"/>
              <a:t>», «</a:t>
            </a:r>
            <a:r>
              <a:rPr lang="ru-RU" sz="2400" dirty="0" err="1"/>
              <a:t>False</a:t>
            </a:r>
            <a:r>
              <a:rPr lang="ru-RU" sz="2400" dirty="0"/>
              <a:t>», «</a:t>
            </a:r>
            <a:r>
              <a:rPr lang="ru-RU" sz="2400" dirty="0" err="1"/>
              <a:t>Not</a:t>
            </a:r>
            <a:r>
              <a:rPr lang="ru-RU" sz="2400" dirty="0"/>
              <a:t> </a:t>
            </a:r>
            <a:r>
              <a:rPr lang="ru-RU" sz="2400" dirty="0" err="1"/>
              <a:t>stated</a:t>
            </a:r>
            <a:r>
              <a:rPr lang="ru-RU" sz="2400" dirty="0"/>
              <a:t>», но все 3 опции используются</a:t>
            </a:r>
            <a:r>
              <a:rPr lang="ru-RU" sz="2400" dirty="0" smtClean="0"/>
              <a:t>.</a:t>
            </a:r>
            <a:endParaRPr lang="ru-RU" sz="2400" dirty="0"/>
          </a:p>
          <a:p>
            <a:pPr marL="0" indent="0">
              <a:buNone/>
            </a:pPr>
            <a:endParaRPr lang="ru-RU" sz="20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83942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t>Рекомендации учителям </a:t>
            </a:r>
            <a:endParaRPr lang="ru-RU" dirty="0"/>
          </a:p>
        </p:txBody>
      </p:sp>
      <p:sp>
        <p:nvSpPr>
          <p:cNvPr id="3" name="Объект 2"/>
          <p:cNvSpPr>
            <a:spLocks noGrp="1"/>
          </p:cNvSpPr>
          <p:nvPr>
            <p:ph idx="1"/>
          </p:nvPr>
        </p:nvSpPr>
        <p:spPr/>
        <p:txBody>
          <a:bodyPr>
            <a:noAutofit/>
          </a:bodyPr>
          <a:lstStyle/>
          <a:p>
            <a:pPr marL="0" indent="0" algn="just">
              <a:buNone/>
            </a:pPr>
            <a:r>
              <a:rPr lang="ru-RU" sz="2000" dirty="0" smtClean="0"/>
              <a:t>3.  П</a:t>
            </a:r>
            <a:r>
              <a:rPr lang="x-none" sz="2000" smtClean="0"/>
              <a:t>ри </a:t>
            </a:r>
            <a:r>
              <a:rPr lang="ru-RU" sz="2000" dirty="0" smtClean="0"/>
              <a:t>подготовке </a:t>
            </a:r>
            <a:r>
              <a:rPr lang="ru-RU" sz="2000" dirty="0"/>
              <a:t>к выполнению этих заданий необходимо помнить, что:</a:t>
            </a:r>
          </a:p>
          <a:p>
            <a:pPr marL="0" indent="0" algn="just">
              <a:buNone/>
            </a:pPr>
            <a:r>
              <a:rPr lang="ru-RU" sz="2000" dirty="0"/>
              <a:t>а) чтение с пониманием основного содержания не предполагает полного понимания всего текста, поэтому следует приучать учащихся не стремиться понять (и тем более перевести) каждое слово в тексте, обращать их внимание на то, что даже если они не точно знают значение слов, от которых не зависит понимание основного содержания, это не повлияет на результат выполнения задания;</a:t>
            </a:r>
          </a:p>
          <a:p>
            <a:pPr marL="0" indent="0" algn="just">
              <a:buNone/>
            </a:pPr>
            <a:r>
              <a:rPr lang="ru-RU" sz="2000" dirty="0"/>
              <a:t>б) нужно обучить учащихся правильно использовать контекстуальную догадку;</a:t>
            </a:r>
          </a:p>
          <a:p>
            <a:pPr marL="0" indent="0" algn="just">
              <a:buNone/>
            </a:pPr>
            <a:r>
              <a:rPr lang="ru-RU" sz="2000" dirty="0"/>
              <a:t>в) при обучении чтению необходимо ограничивать время выполнения заданий учащимися, по возможности давая учащимся немного меньше времени, чем на экзамене, т.е. до 30 минут для выполнения того объёма заданий, который учащиеся получают на экзамене.</a:t>
            </a:r>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94657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Раздел </a:t>
            </a:r>
            <a:r>
              <a:rPr lang="ru-RU" b="1" dirty="0" smtClean="0"/>
              <a:t>3 (</a:t>
            </a:r>
            <a:r>
              <a:rPr lang="ru-RU" b="1" dirty="0" smtClean="0"/>
              <a:t>грамматика и лексика)</a:t>
            </a:r>
            <a:endParaRPr lang="ru-RU" b="1" dirty="0"/>
          </a:p>
        </p:txBody>
      </p:sp>
      <p:sp>
        <p:nvSpPr>
          <p:cNvPr id="3" name="Объект 2"/>
          <p:cNvSpPr>
            <a:spLocks noGrp="1"/>
          </p:cNvSpPr>
          <p:nvPr>
            <p:ph idx="1"/>
          </p:nvPr>
        </p:nvSpPr>
        <p:spPr/>
        <p:txBody>
          <a:bodyPr>
            <a:normAutofit fontScale="92500"/>
          </a:bodyPr>
          <a:lstStyle/>
          <a:p>
            <a:r>
              <a:rPr lang="ru-RU" dirty="0" smtClean="0"/>
              <a:t>15 заданий</a:t>
            </a:r>
          </a:p>
          <a:p>
            <a:r>
              <a:rPr lang="ru-RU" b="1" dirty="0" smtClean="0"/>
              <a:t>Задания 17-25</a:t>
            </a:r>
            <a:r>
              <a:rPr lang="ru-RU" dirty="0" smtClean="0"/>
              <a:t> проверяют сформированность языковых умений и навыков учащихся</a:t>
            </a:r>
          </a:p>
          <a:p>
            <a:r>
              <a:rPr lang="ru-RU" dirty="0" smtClean="0"/>
              <a:t>В задании необходимо восстановить текст, заполнив пропуски словами, напечатанными заглавными буквами в конце строк.</a:t>
            </a:r>
          </a:p>
          <a:p>
            <a:r>
              <a:rPr lang="ru-RU" dirty="0" smtClean="0"/>
              <a:t>Слова необходимо изменить так, чтобы они грамматически соответствовали содержанию текста.</a:t>
            </a:r>
            <a:endParaRPr lang="ru-RU" dirty="0"/>
          </a:p>
        </p:txBody>
      </p:sp>
    </p:spTree>
    <p:extLst>
      <p:ext uri="{BB962C8B-B14F-4D97-AF65-F5344CB8AC3E}">
        <p14:creationId xmlns:p14="http://schemas.microsoft.com/office/powerpoint/2010/main" val="167560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25" t="18466" r="9324" b="10524"/>
          <a:stretch/>
        </p:blipFill>
        <p:spPr bwMode="auto">
          <a:xfrm>
            <a:off x="467544" y="340792"/>
            <a:ext cx="819384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89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3" y="675725"/>
            <a:ext cx="6946934" cy="160988"/>
          </a:xfrm>
        </p:spPr>
        <p:txBody>
          <a:bodyPr>
            <a:normAutofit fontScale="90000"/>
          </a:bodyPr>
          <a:lstStyle/>
          <a:p>
            <a:r>
              <a:rPr lang="ru-RU" b="1" dirty="0"/>
              <a:t>Задания 26-31</a:t>
            </a:r>
          </a:p>
        </p:txBody>
      </p:sp>
      <p:sp>
        <p:nvSpPr>
          <p:cNvPr id="3" name="Объект 2"/>
          <p:cNvSpPr>
            <a:spLocks noGrp="1"/>
          </p:cNvSpPr>
          <p:nvPr>
            <p:ph idx="1"/>
          </p:nvPr>
        </p:nvSpPr>
        <p:spPr/>
        <p:txBody>
          <a:bodyPr>
            <a:noAutofit/>
          </a:bodyPr>
          <a:lstStyle/>
          <a:p>
            <a:r>
              <a:rPr lang="ru-RU" sz="2400" dirty="0" smtClean="0"/>
              <a:t>Задания 26-31 нацелены на проверку лексико-грамматических умений и навыков учащихся</a:t>
            </a:r>
          </a:p>
          <a:p>
            <a:r>
              <a:rPr lang="ru-RU" sz="2400" dirty="0" smtClean="0"/>
              <a:t>Учащимся предлагается преобразовать слова, напечатанные заглавными буквами, так, чтобы они грамматически и лексически соответствовали содержанию текста</a:t>
            </a:r>
          </a:p>
          <a:p>
            <a:r>
              <a:rPr lang="ru-RU" sz="2400" dirty="0" smtClean="0"/>
              <a:t>За верное выполнение каждого задания учащийся получает 1 балл</a:t>
            </a:r>
          </a:p>
          <a:p>
            <a:r>
              <a:rPr lang="ru-RU" sz="2400" dirty="0" smtClean="0"/>
              <a:t>Если в ответе сделана орфографическая ошибка, то ответ считается неверным</a:t>
            </a:r>
            <a:endParaRPr lang="ru-RU" sz="2800" dirty="0"/>
          </a:p>
        </p:txBody>
      </p:sp>
    </p:spTree>
    <p:extLst>
      <p:ext uri="{BB962C8B-B14F-4D97-AF65-F5344CB8AC3E}">
        <p14:creationId xmlns:p14="http://schemas.microsoft.com/office/powerpoint/2010/main" val="952519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Autofit/>
          </a:bodyPr>
          <a:lstStyle/>
          <a:p>
            <a:r>
              <a:rPr lang="ru-RU" sz="2800" b="1" dirty="0"/>
              <a:t>Статистический анализ выполняемости заданий </a:t>
            </a:r>
            <a:r>
              <a:rPr lang="ru-RU" sz="2800" b="1" dirty="0" smtClean="0"/>
              <a:t>КИМ </a:t>
            </a:r>
            <a:r>
              <a:rPr lang="ru-RU" sz="2800" b="1" dirty="0"/>
              <a:t>ОГЭ </a:t>
            </a:r>
            <a:r>
              <a:rPr lang="ru-RU" sz="2800" b="1" dirty="0" smtClean="0"/>
              <a:t>раздела «Грамматика и лексика» в </a:t>
            </a:r>
            <a:r>
              <a:rPr lang="ru-RU" sz="2800" b="1" dirty="0"/>
              <a:t>2019 </a:t>
            </a:r>
            <a:r>
              <a:rPr lang="ru-RU" sz="2800" b="1" dirty="0" smtClean="0"/>
              <a:t>г.</a:t>
            </a:r>
            <a:endParaRPr lang="ru-RU" sz="28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737802977"/>
              </p:ext>
            </p:extLst>
          </p:nvPr>
        </p:nvGraphicFramePr>
        <p:xfrm>
          <a:off x="69670" y="1196755"/>
          <a:ext cx="9038834" cy="5423034"/>
        </p:xfrm>
        <a:graphic>
          <a:graphicData uri="http://schemas.openxmlformats.org/drawingml/2006/table">
            <a:tbl>
              <a:tblPr firstRow="1" firstCol="1" bandRow="1">
                <a:tableStyleId>{5C22544A-7EE6-4342-B048-85BDC9FD1C3A}</a:tableStyleId>
              </a:tblPr>
              <a:tblGrid>
                <a:gridCol w="922146">
                  <a:extLst>
                    <a:ext uri="{9D8B030D-6E8A-4147-A177-3AD203B41FA5}">
                      <a16:colId xmlns:a16="http://schemas.microsoft.com/office/drawing/2014/main" xmlns="" val="20000"/>
                    </a:ext>
                  </a:extLst>
                </a:gridCol>
                <a:gridCol w="3464375">
                  <a:extLst>
                    <a:ext uri="{9D8B030D-6E8A-4147-A177-3AD203B41FA5}">
                      <a16:colId xmlns:a16="http://schemas.microsoft.com/office/drawing/2014/main" xmlns="" val="20001"/>
                    </a:ext>
                  </a:extLst>
                </a:gridCol>
                <a:gridCol w="1059563">
                  <a:extLst>
                    <a:ext uri="{9D8B030D-6E8A-4147-A177-3AD203B41FA5}">
                      <a16:colId xmlns:a16="http://schemas.microsoft.com/office/drawing/2014/main" xmlns="" val="20002"/>
                    </a:ext>
                  </a:extLst>
                </a:gridCol>
                <a:gridCol w="1213254">
                  <a:extLst>
                    <a:ext uri="{9D8B030D-6E8A-4147-A177-3AD203B41FA5}">
                      <a16:colId xmlns:a16="http://schemas.microsoft.com/office/drawing/2014/main" xmlns="" val="20003"/>
                    </a:ext>
                  </a:extLst>
                </a:gridCol>
                <a:gridCol w="594874">
                  <a:extLst>
                    <a:ext uri="{9D8B030D-6E8A-4147-A177-3AD203B41FA5}">
                      <a16:colId xmlns:a16="http://schemas.microsoft.com/office/drawing/2014/main" xmlns="" val="20004"/>
                    </a:ext>
                  </a:extLst>
                </a:gridCol>
                <a:gridCol w="594874">
                  <a:extLst>
                    <a:ext uri="{9D8B030D-6E8A-4147-A177-3AD203B41FA5}">
                      <a16:colId xmlns:a16="http://schemas.microsoft.com/office/drawing/2014/main" xmlns="" val="20005"/>
                    </a:ext>
                  </a:extLst>
                </a:gridCol>
                <a:gridCol w="594874">
                  <a:extLst>
                    <a:ext uri="{9D8B030D-6E8A-4147-A177-3AD203B41FA5}">
                      <a16:colId xmlns:a16="http://schemas.microsoft.com/office/drawing/2014/main" xmlns="" val="20006"/>
                    </a:ext>
                  </a:extLst>
                </a:gridCol>
                <a:gridCol w="594874">
                  <a:extLst>
                    <a:ext uri="{9D8B030D-6E8A-4147-A177-3AD203B41FA5}">
                      <a16:colId xmlns:a16="http://schemas.microsoft.com/office/drawing/2014/main" xmlns="" val="20007"/>
                    </a:ext>
                  </a:extLst>
                </a:gridCol>
              </a:tblGrid>
              <a:tr h="815003">
                <a:tc rowSpan="2">
                  <a:txBody>
                    <a:bodyPr/>
                    <a:lstStyle/>
                    <a:p>
                      <a:pPr algn="ctr">
                        <a:lnSpc>
                          <a:spcPct val="115000"/>
                        </a:lnSpc>
                        <a:spcAft>
                          <a:spcPts val="0"/>
                        </a:spcAft>
                      </a:pPr>
                      <a:r>
                        <a:rPr lang="ru-RU" sz="1400" b="1" dirty="0" err="1">
                          <a:effectLst/>
                          <a:latin typeface="Times New Roman" pitchFamily="18" charset="0"/>
                          <a:cs typeface="Times New Roman" pitchFamily="18" charset="0"/>
                        </a:rPr>
                        <a:t>Обознач</a:t>
                      </a:r>
                      <a:r>
                        <a:rPr lang="ru-RU" sz="1400" b="1" dirty="0">
                          <a:effectLst/>
                          <a:latin typeface="Times New Roman" pitchFamily="18" charset="0"/>
                          <a:cs typeface="Times New Roman" pitchFamily="18" charset="0"/>
                        </a:rPr>
                        <a:t>.</a:t>
                      </a:r>
                    </a:p>
                    <a:p>
                      <a:pPr algn="ctr">
                        <a:lnSpc>
                          <a:spcPct val="115000"/>
                        </a:lnSpc>
                        <a:spcAft>
                          <a:spcPts val="0"/>
                        </a:spcAft>
                      </a:pPr>
                      <a:r>
                        <a:rPr lang="ru-RU" sz="1400" b="1" dirty="0">
                          <a:effectLst/>
                          <a:latin typeface="Times New Roman" pitchFamily="18" charset="0"/>
                          <a:cs typeface="Times New Roman" pitchFamily="18" charset="0"/>
                        </a:rPr>
                        <a:t>задания в работе</a:t>
                      </a:r>
                      <a:endParaRPr lang="ru-RU" sz="1400" b="1" dirty="0">
                        <a:effectLst/>
                        <a:latin typeface="Times New Roman" pitchFamily="18" charset="0"/>
                        <a:ea typeface="Calibri"/>
                        <a:cs typeface="Times New Roman" pitchFamily="18" charset="0"/>
                      </a:endParaRPr>
                    </a:p>
                  </a:txBody>
                  <a:tcPr marL="68580" marR="68580" marT="0" marB="0" anchor="ctr"/>
                </a:tc>
                <a:tc rowSpan="2">
                  <a:txBody>
                    <a:bodyPr/>
                    <a:lstStyle/>
                    <a:p>
                      <a:pPr algn="ctr">
                        <a:lnSpc>
                          <a:spcPct val="115000"/>
                        </a:lnSpc>
                        <a:spcAft>
                          <a:spcPts val="0"/>
                        </a:spcAft>
                      </a:pPr>
                      <a:r>
                        <a:rPr lang="ru-RU" sz="1400" b="1" dirty="0">
                          <a:effectLst/>
                          <a:latin typeface="Times New Roman" pitchFamily="18" charset="0"/>
                          <a:cs typeface="Times New Roman" pitchFamily="18" charset="0"/>
                        </a:rPr>
                        <a:t>Проверяемые элементы содержания / умения</a:t>
                      </a:r>
                      <a:endParaRPr lang="ru-RU" sz="1400" b="1" dirty="0">
                        <a:effectLst/>
                        <a:latin typeface="Times New Roman" pitchFamily="18" charset="0"/>
                        <a:ea typeface="Calibri"/>
                        <a:cs typeface="Times New Roman" pitchFamily="18" charset="0"/>
                      </a:endParaRPr>
                    </a:p>
                  </a:txBody>
                  <a:tcPr marL="68580" marR="68580" marT="0" marB="0" anchor="ctr"/>
                </a:tc>
                <a:tc rowSpan="2">
                  <a:txBody>
                    <a:bodyPr/>
                    <a:lstStyle/>
                    <a:p>
                      <a:pPr algn="ctr">
                        <a:lnSpc>
                          <a:spcPct val="115000"/>
                        </a:lnSpc>
                        <a:spcAft>
                          <a:spcPts val="0"/>
                        </a:spcAft>
                      </a:pPr>
                      <a:r>
                        <a:rPr lang="ru-RU" sz="1400" b="1" dirty="0">
                          <a:effectLst/>
                          <a:latin typeface="Times New Roman" pitchFamily="18" charset="0"/>
                          <a:cs typeface="Times New Roman" pitchFamily="18" charset="0"/>
                        </a:rPr>
                        <a:t>Уровень сложности задания</a:t>
                      </a:r>
                      <a:endParaRPr lang="ru-RU" sz="1400" b="1" dirty="0">
                        <a:effectLst/>
                        <a:latin typeface="Times New Roman" pitchFamily="18" charset="0"/>
                        <a:ea typeface="Calibri"/>
                        <a:cs typeface="Times New Roman" pitchFamily="18" charset="0"/>
                      </a:endParaRPr>
                    </a:p>
                  </a:txBody>
                  <a:tcPr marL="68580" marR="68580" marT="0" marB="0" anchor="ctr"/>
                </a:tc>
                <a:tc rowSpan="2">
                  <a:txBody>
                    <a:bodyPr/>
                    <a:lstStyle/>
                    <a:p>
                      <a:pPr algn="ctr">
                        <a:lnSpc>
                          <a:spcPct val="115000"/>
                        </a:lnSpc>
                        <a:spcAft>
                          <a:spcPts val="0"/>
                        </a:spcAft>
                      </a:pPr>
                      <a:r>
                        <a:rPr lang="ru-RU" sz="1400" b="1" dirty="0">
                          <a:effectLst/>
                          <a:latin typeface="Times New Roman" pitchFamily="18" charset="0"/>
                          <a:cs typeface="Times New Roman" pitchFamily="18" charset="0"/>
                        </a:rPr>
                        <a:t>Средний процент выполнения</a:t>
                      </a:r>
                      <a:endParaRPr lang="ru-RU" sz="1400" b="1" dirty="0">
                        <a:effectLst/>
                        <a:latin typeface="Times New Roman" pitchFamily="18" charset="0"/>
                        <a:ea typeface="Calibri"/>
                        <a:cs typeface="Times New Roman" pitchFamily="18" charset="0"/>
                      </a:endParaRPr>
                    </a:p>
                  </a:txBody>
                  <a:tcPr marL="68580" marR="68580" marT="0" marB="0" anchor="ctr"/>
                </a:tc>
                <a:tc gridSpan="4">
                  <a:txBody>
                    <a:bodyPr/>
                    <a:lstStyle/>
                    <a:p>
                      <a:pPr algn="ctr">
                        <a:lnSpc>
                          <a:spcPct val="115000"/>
                        </a:lnSpc>
                        <a:spcAft>
                          <a:spcPts val="0"/>
                        </a:spcAft>
                      </a:pPr>
                      <a:r>
                        <a:rPr lang="ru-RU" sz="1400" b="1">
                          <a:effectLst/>
                          <a:latin typeface="Times New Roman" pitchFamily="18" charset="0"/>
                          <a:cs typeface="Times New Roman" pitchFamily="18" charset="0"/>
                        </a:rPr>
                        <a:t>Процент </a:t>
                      </a:r>
                    </a:p>
                    <a:p>
                      <a:pPr algn="ctr">
                        <a:lnSpc>
                          <a:spcPct val="115000"/>
                        </a:lnSpc>
                        <a:spcAft>
                          <a:spcPts val="0"/>
                        </a:spcAft>
                      </a:pPr>
                      <a:r>
                        <a:rPr lang="ru-RU" sz="1400" b="1">
                          <a:effectLst/>
                          <a:latin typeface="Times New Roman" pitchFamily="18" charset="0"/>
                          <a:cs typeface="Times New Roman" pitchFamily="18" charset="0"/>
                        </a:rPr>
                        <a:t>выполнения по региону в группах, получивших отметку</a:t>
                      </a:r>
                      <a:endParaRPr lang="ru-RU" sz="1400" b="1">
                        <a:effectLst/>
                        <a:latin typeface="Times New Roman" pitchFamily="18" charset="0"/>
                        <a:ea typeface="Calibri"/>
                        <a:cs typeface="Times New Roman"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40301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400" b="1" dirty="0">
                          <a:effectLst/>
                          <a:latin typeface="Times New Roman" pitchFamily="18" charset="0"/>
                          <a:cs typeface="Times New Roman" pitchFamily="18" charset="0"/>
                        </a:rPr>
                        <a:t>«2»</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«4»</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1"/>
                  </a:ext>
                </a:extLst>
              </a:tr>
              <a:tr h="403856">
                <a:tc gridSpan="8">
                  <a:txBody>
                    <a:bodyPr/>
                    <a:lstStyle/>
                    <a:p>
                      <a:pPr algn="ctr">
                        <a:lnSpc>
                          <a:spcPct val="115000"/>
                        </a:lnSpc>
                        <a:spcAft>
                          <a:spcPts val="0"/>
                        </a:spcAft>
                      </a:pPr>
                      <a:r>
                        <a:rPr lang="ru-RU" sz="1400" b="1" dirty="0">
                          <a:effectLst/>
                          <a:latin typeface="Times New Roman" pitchFamily="18" charset="0"/>
                          <a:cs typeface="Times New Roman" pitchFamily="18" charset="0"/>
                        </a:rPr>
                        <a:t>Раздел 3. Задания по грамматике и лексике</a:t>
                      </a:r>
                      <a:endParaRPr lang="ru-RU" sz="1400" b="1" dirty="0">
                        <a:effectLst/>
                        <a:latin typeface="Times New Roman" pitchFamily="18" charset="0"/>
                        <a:ea typeface="Calibri"/>
                        <a:cs typeface="Times New Roman"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2"/>
                  </a:ext>
                </a:extLst>
              </a:tr>
              <a:tr h="403856">
                <a:tc>
                  <a:txBody>
                    <a:bodyPr/>
                    <a:lstStyle/>
                    <a:p>
                      <a:pPr algn="ctr">
                        <a:lnSpc>
                          <a:spcPct val="115000"/>
                        </a:lnSpc>
                        <a:spcAft>
                          <a:spcPts val="0"/>
                        </a:spcAft>
                      </a:pPr>
                      <a:r>
                        <a:rPr lang="ru-RU" sz="1400" b="1">
                          <a:effectLst/>
                          <a:latin typeface="Times New Roman" pitchFamily="18" charset="0"/>
                          <a:cs typeface="Times New Roman" pitchFamily="18" charset="0"/>
                        </a:rPr>
                        <a:t>18</a:t>
                      </a:r>
                      <a:endParaRPr lang="ru-RU" sz="1400" b="1">
                        <a:effectLst/>
                        <a:latin typeface="Times New Roman" pitchFamily="18" charset="0"/>
                        <a:ea typeface="Calibri"/>
                        <a:cs typeface="Times New Roman" pitchFamily="18" charset="0"/>
                      </a:endParaRPr>
                    </a:p>
                  </a:txBody>
                  <a:tcPr marL="68580" marR="68580" marT="0" marB="0" anchor="ctr"/>
                </a:tc>
                <a:tc rowSpan="9">
                  <a:txBody>
                    <a:bodyPr/>
                    <a:lstStyle/>
                    <a:p>
                      <a:pPr>
                        <a:lnSpc>
                          <a:spcPct val="115000"/>
                        </a:lnSpc>
                        <a:spcAft>
                          <a:spcPts val="0"/>
                        </a:spcAft>
                      </a:pPr>
                      <a:r>
                        <a:rPr lang="ru-RU" sz="1400" b="1" dirty="0" smtClean="0">
                          <a:effectLst/>
                          <a:latin typeface="Times New Roman" pitchFamily="18" charset="0"/>
                          <a:cs typeface="Times New Roman" pitchFamily="18" charset="0"/>
                        </a:rPr>
                        <a:t>5.2.15;</a:t>
                      </a:r>
                      <a:r>
                        <a:rPr lang="es-MX" sz="1400" b="1" dirty="0" smtClean="0">
                          <a:effectLst/>
                          <a:latin typeface="Times New Roman" pitchFamily="18" charset="0"/>
                          <a:cs typeface="Times New Roman" pitchFamily="18" charset="0"/>
                        </a:rPr>
                        <a:t> </a:t>
                      </a:r>
                      <a:r>
                        <a:rPr lang="ru-RU" sz="1400" b="1" dirty="0" smtClean="0">
                          <a:effectLst/>
                          <a:latin typeface="Times New Roman" pitchFamily="18" charset="0"/>
                          <a:cs typeface="Times New Roman" pitchFamily="18" charset="0"/>
                        </a:rPr>
                        <a:t>5.2.16;</a:t>
                      </a:r>
                      <a:r>
                        <a:rPr lang="es-MX" sz="1400" b="1" dirty="0" smtClean="0">
                          <a:effectLst/>
                          <a:latin typeface="Times New Roman" pitchFamily="18" charset="0"/>
                          <a:cs typeface="Times New Roman" pitchFamily="18" charset="0"/>
                        </a:rPr>
                        <a:t> </a:t>
                      </a:r>
                      <a:r>
                        <a:rPr lang="ru-RU" sz="1400" b="1" dirty="0" smtClean="0">
                          <a:effectLst/>
                          <a:latin typeface="Times New Roman" pitchFamily="18" charset="0"/>
                          <a:cs typeface="Times New Roman" pitchFamily="18" charset="0"/>
                        </a:rPr>
                        <a:t>5.2.21;</a:t>
                      </a:r>
                      <a:r>
                        <a:rPr lang="es-MX" sz="1400" b="1" dirty="0" smtClean="0">
                          <a:effectLst/>
                          <a:latin typeface="Times New Roman" pitchFamily="18" charset="0"/>
                          <a:cs typeface="Times New Roman" pitchFamily="18" charset="0"/>
                        </a:rPr>
                        <a:t> </a:t>
                      </a:r>
                      <a:r>
                        <a:rPr lang="ru-RU" sz="1400" b="1" dirty="0" smtClean="0">
                          <a:effectLst/>
                          <a:latin typeface="Times New Roman" pitchFamily="18" charset="0"/>
                          <a:cs typeface="Times New Roman" pitchFamily="18" charset="0"/>
                        </a:rPr>
                        <a:t>5.2.25/</a:t>
                      </a:r>
                      <a:r>
                        <a:rPr lang="es-MX" sz="1400" b="1" baseline="0" dirty="0" smtClean="0">
                          <a:effectLst/>
                          <a:latin typeface="Times New Roman" pitchFamily="18" charset="0"/>
                          <a:cs typeface="Times New Roman" pitchFamily="18" charset="0"/>
                        </a:rPr>
                        <a:t> </a:t>
                      </a:r>
                      <a:r>
                        <a:rPr lang="ru-RU" sz="1400" b="1" dirty="0" smtClean="0">
                          <a:effectLst/>
                          <a:latin typeface="Times New Roman" pitchFamily="18" charset="0"/>
                          <a:cs typeface="Times New Roman" pitchFamily="18" charset="0"/>
                        </a:rPr>
                        <a:t>Грамматические </a:t>
                      </a:r>
                      <a:r>
                        <a:rPr lang="ru-RU" sz="1400" b="1" dirty="0">
                          <a:effectLst/>
                          <a:latin typeface="Times New Roman" pitchFamily="18" charset="0"/>
                          <a:cs typeface="Times New Roman" pitchFamily="18" charset="0"/>
                        </a:rPr>
                        <a:t>навыки употребления нужной морфологической формы данного слова в коммуникативно-значимом контексте</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83,26</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61,11</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63,55</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79,18</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91,68</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3"/>
                  </a:ext>
                </a:extLst>
              </a:tr>
              <a:tr h="403856">
                <a:tc>
                  <a:txBody>
                    <a:bodyPr/>
                    <a:lstStyle/>
                    <a:p>
                      <a:pPr algn="ctr">
                        <a:lnSpc>
                          <a:spcPct val="115000"/>
                        </a:lnSpc>
                        <a:spcAft>
                          <a:spcPts val="0"/>
                        </a:spcAft>
                      </a:pPr>
                      <a:r>
                        <a:rPr lang="ru-RU" sz="1400" b="1">
                          <a:effectLst/>
                          <a:latin typeface="Times New Roman" pitchFamily="18" charset="0"/>
                          <a:cs typeface="Times New Roman" pitchFamily="18" charset="0"/>
                        </a:rPr>
                        <a:t>19</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85,28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11,11</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59,37</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81,37</a:t>
                      </a:r>
                      <a:endParaRPr lang="ru-RU" sz="1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95,57</a:t>
                      </a:r>
                      <a:endParaRPr lang="ru-RU" sz="1400" b="1">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4"/>
                  </a:ext>
                </a:extLst>
              </a:tr>
              <a:tr h="403856">
                <a:tc>
                  <a:txBody>
                    <a:bodyPr/>
                    <a:lstStyle/>
                    <a:p>
                      <a:pPr algn="ctr">
                        <a:lnSpc>
                          <a:spcPct val="115000"/>
                        </a:lnSpc>
                        <a:spcAft>
                          <a:spcPts val="0"/>
                        </a:spcAft>
                      </a:pPr>
                      <a:r>
                        <a:rPr lang="ru-RU" sz="1400" b="1">
                          <a:effectLst/>
                          <a:latin typeface="Times New Roman" pitchFamily="18" charset="0"/>
                          <a:cs typeface="Times New Roman" pitchFamily="18" charset="0"/>
                        </a:rPr>
                        <a:t>20</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68,18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33,33</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31,78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58,05</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85,38</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5"/>
                  </a:ext>
                </a:extLst>
              </a:tr>
              <a:tr h="403856">
                <a:tc>
                  <a:txBody>
                    <a:bodyPr/>
                    <a:lstStyle/>
                    <a:p>
                      <a:pPr algn="ctr">
                        <a:lnSpc>
                          <a:spcPct val="115000"/>
                        </a:lnSpc>
                        <a:spcAft>
                          <a:spcPts val="0"/>
                        </a:spcAft>
                      </a:pPr>
                      <a:r>
                        <a:rPr lang="ru-RU" sz="1400" b="1">
                          <a:effectLst/>
                          <a:latin typeface="Times New Roman" pitchFamily="18" charset="0"/>
                          <a:cs typeface="Times New Roman" pitchFamily="18" charset="0"/>
                        </a:rPr>
                        <a:t>21</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79,93</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22,22</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49,67</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72,39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93,77</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6"/>
                  </a:ext>
                </a:extLst>
              </a:tr>
              <a:tr h="403856">
                <a:tc>
                  <a:txBody>
                    <a:bodyPr/>
                    <a:lstStyle/>
                    <a:p>
                      <a:pPr algn="ctr">
                        <a:lnSpc>
                          <a:spcPct val="115000"/>
                        </a:lnSpc>
                        <a:spcAft>
                          <a:spcPts val="0"/>
                        </a:spcAft>
                      </a:pPr>
                      <a:r>
                        <a:rPr lang="ru-RU" sz="1400" b="1">
                          <a:effectLst/>
                          <a:latin typeface="Times New Roman" pitchFamily="18" charset="0"/>
                          <a:cs typeface="Times New Roman" pitchFamily="18" charset="0"/>
                        </a:rPr>
                        <a:t>22</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62,88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55,56</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35,90</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51,04</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78,33</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7"/>
                  </a:ext>
                </a:extLst>
              </a:tr>
              <a:tr h="403856">
                <a:tc>
                  <a:txBody>
                    <a:bodyPr/>
                    <a:lstStyle/>
                    <a:p>
                      <a:pPr algn="ctr">
                        <a:lnSpc>
                          <a:spcPct val="115000"/>
                        </a:lnSpc>
                        <a:spcAft>
                          <a:spcPts val="0"/>
                        </a:spcAft>
                      </a:pPr>
                      <a:r>
                        <a:rPr lang="ru-RU" sz="1400" b="1">
                          <a:effectLst/>
                          <a:latin typeface="Times New Roman" pitchFamily="18" charset="0"/>
                          <a:cs typeface="Times New Roman" pitchFamily="18" charset="0"/>
                        </a:rPr>
                        <a:t>23</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82,00</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50,00</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57,37</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74,58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94,03</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8"/>
                  </a:ext>
                </a:extLst>
              </a:tr>
              <a:tr h="403856">
                <a:tc>
                  <a:txBody>
                    <a:bodyPr/>
                    <a:lstStyle/>
                    <a:p>
                      <a:pPr algn="ctr">
                        <a:lnSpc>
                          <a:spcPct val="115000"/>
                        </a:lnSpc>
                        <a:spcAft>
                          <a:spcPts val="0"/>
                        </a:spcAft>
                      </a:pPr>
                      <a:r>
                        <a:rPr lang="ru-RU" sz="1400" b="1">
                          <a:effectLst/>
                          <a:latin typeface="Times New Roman" pitchFamily="18" charset="0"/>
                          <a:cs typeface="Times New Roman" pitchFamily="18" charset="0"/>
                        </a:rPr>
                        <a:t>24</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86,99</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27,78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70,16</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83,34</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94,42</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9"/>
                  </a:ext>
                </a:extLst>
              </a:tr>
              <a:tr h="403856">
                <a:tc>
                  <a:txBody>
                    <a:bodyPr/>
                    <a:lstStyle/>
                    <a:p>
                      <a:pPr algn="ctr">
                        <a:lnSpc>
                          <a:spcPct val="115000"/>
                        </a:lnSpc>
                        <a:spcAft>
                          <a:spcPts val="0"/>
                        </a:spcAft>
                      </a:pPr>
                      <a:r>
                        <a:rPr lang="ru-RU" sz="1400" b="1">
                          <a:effectLst/>
                          <a:latin typeface="Times New Roman" pitchFamily="18" charset="0"/>
                          <a:cs typeface="Times New Roman" pitchFamily="18" charset="0"/>
                        </a:rPr>
                        <a:t>25</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89,04</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16,67</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75,38</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86,11</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95,13</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0"/>
                  </a:ext>
                </a:extLst>
              </a:tr>
              <a:tr h="403856">
                <a:tc>
                  <a:txBody>
                    <a:bodyPr/>
                    <a:lstStyle/>
                    <a:p>
                      <a:pPr algn="ctr">
                        <a:lnSpc>
                          <a:spcPct val="115000"/>
                        </a:lnSpc>
                        <a:spcAft>
                          <a:spcPts val="0"/>
                        </a:spcAft>
                      </a:pPr>
                      <a:r>
                        <a:rPr lang="ru-RU" sz="1400" b="1">
                          <a:effectLst/>
                          <a:latin typeface="Times New Roman" pitchFamily="18" charset="0"/>
                          <a:cs typeface="Times New Roman" pitchFamily="18" charset="0"/>
                        </a:rPr>
                        <a:t>26</a:t>
                      </a:r>
                      <a:endParaRPr lang="ru-RU" sz="1400" b="1">
                        <a:effectLst/>
                        <a:latin typeface="Times New Roman" pitchFamily="18" charset="0"/>
                        <a:ea typeface="Calibri"/>
                        <a:cs typeface="Times New Roman"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65,60</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61,11</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39,96</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56,11</a:t>
                      </a:r>
                      <a:endParaRPr lang="ru-RU" sz="1400" b="1">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79,15</a:t>
                      </a:r>
                      <a:endParaRPr lang="ru-RU" sz="14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16659705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Autofit/>
          </a:bodyPr>
          <a:lstStyle/>
          <a:p>
            <a:r>
              <a:rPr lang="ru-RU" sz="2800" b="1" dirty="0"/>
              <a:t>Статистический анализ выполняемости заданий </a:t>
            </a:r>
            <a:r>
              <a:rPr lang="ru-RU" sz="2800" b="1" dirty="0" smtClean="0"/>
              <a:t>КИМ </a:t>
            </a:r>
            <a:r>
              <a:rPr lang="ru-RU" sz="2800" b="1" dirty="0"/>
              <a:t>ОГЭ </a:t>
            </a:r>
            <a:r>
              <a:rPr lang="ru-RU" sz="2800" b="1" dirty="0" smtClean="0"/>
              <a:t>раздела «Грамматика и лексика» в </a:t>
            </a:r>
            <a:r>
              <a:rPr lang="ru-RU" sz="2800" b="1" dirty="0"/>
              <a:t>2019 </a:t>
            </a:r>
            <a:r>
              <a:rPr lang="ru-RU" sz="2800" b="1" dirty="0" smtClean="0"/>
              <a:t>г.</a:t>
            </a:r>
            <a:endParaRPr lang="ru-RU" sz="28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3589167"/>
              </p:ext>
            </p:extLst>
          </p:nvPr>
        </p:nvGraphicFramePr>
        <p:xfrm>
          <a:off x="144016" y="1052736"/>
          <a:ext cx="8820472" cy="5650413"/>
        </p:xfrm>
        <a:graphic>
          <a:graphicData uri="http://schemas.openxmlformats.org/drawingml/2006/table">
            <a:tbl>
              <a:tblPr firstRow="1" firstCol="1" bandRow="1">
                <a:tableStyleId>{5C22544A-7EE6-4342-B048-85BDC9FD1C3A}</a:tableStyleId>
              </a:tblPr>
              <a:tblGrid>
                <a:gridCol w="899868">
                  <a:extLst>
                    <a:ext uri="{9D8B030D-6E8A-4147-A177-3AD203B41FA5}">
                      <a16:colId xmlns:a16="http://schemas.microsoft.com/office/drawing/2014/main" xmlns="" val="20000"/>
                    </a:ext>
                  </a:extLst>
                </a:gridCol>
                <a:gridCol w="3380682">
                  <a:extLst>
                    <a:ext uri="{9D8B030D-6E8A-4147-A177-3AD203B41FA5}">
                      <a16:colId xmlns:a16="http://schemas.microsoft.com/office/drawing/2014/main" xmlns="" val="20001"/>
                    </a:ext>
                  </a:extLst>
                </a:gridCol>
                <a:gridCol w="1033966">
                  <a:extLst>
                    <a:ext uri="{9D8B030D-6E8A-4147-A177-3AD203B41FA5}">
                      <a16:colId xmlns:a16="http://schemas.microsoft.com/office/drawing/2014/main" xmlns="" val="20002"/>
                    </a:ext>
                  </a:extLst>
                </a:gridCol>
                <a:gridCol w="1183944">
                  <a:extLst>
                    <a:ext uri="{9D8B030D-6E8A-4147-A177-3AD203B41FA5}">
                      <a16:colId xmlns:a16="http://schemas.microsoft.com/office/drawing/2014/main" xmlns="" val="20003"/>
                    </a:ext>
                  </a:extLst>
                </a:gridCol>
                <a:gridCol w="580503">
                  <a:extLst>
                    <a:ext uri="{9D8B030D-6E8A-4147-A177-3AD203B41FA5}">
                      <a16:colId xmlns:a16="http://schemas.microsoft.com/office/drawing/2014/main" xmlns="" val="20004"/>
                    </a:ext>
                  </a:extLst>
                </a:gridCol>
                <a:gridCol w="580503">
                  <a:extLst>
                    <a:ext uri="{9D8B030D-6E8A-4147-A177-3AD203B41FA5}">
                      <a16:colId xmlns:a16="http://schemas.microsoft.com/office/drawing/2014/main" xmlns="" val="20005"/>
                    </a:ext>
                  </a:extLst>
                </a:gridCol>
                <a:gridCol w="580503">
                  <a:extLst>
                    <a:ext uri="{9D8B030D-6E8A-4147-A177-3AD203B41FA5}">
                      <a16:colId xmlns:a16="http://schemas.microsoft.com/office/drawing/2014/main" xmlns="" val="20006"/>
                    </a:ext>
                  </a:extLst>
                </a:gridCol>
                <a:gridCol w="580503">
                  <a:extLst>
                    <a:ext uri="{9D8B030D-6E8A-4147-A177-3AD203B41FA5}">
                      <a16:colId xmlns:a16="http://schemas.microsoft.com/office/drawing/2014/main" xmlns="" val="20007"/>
                    </a:ext>
                  </a:extLst>
                </a:gridCol>
              </a:tblGrid>
              <a:tr h="969049">
                <a:tc rowSpan="2">
                  <a:txBody>
                    <a:bodyPr/>
                    <a:lstStyle/>
                    <a:p>
                      <a:pPr algn="ctr">
                        <a:lnSpc>
                          <a:spcPct val="115000"/>
                        </a:lnSpc>
                        <a:spcAft>
                          <a:spcPts val="0"/>
                        </a:spcAft>
                      </a:pPr>
                      <a:r>
                        <a:rPr lang="ru-RU" sz="1400" b="1" dirty="0" err="1">
                          <a:effectLst/>
                          <a:latin typeface="Times New Roman" pitchFamily="18" charset="0"/>
                          <a:cs typeface="Times New Roman" pitchFamily="18" charset="0"/>
                        </a:rPr>
                        <a:t>Обознач</a:t>
                      </a:r>
                      <a:r>
                        <a:rPr lang="ru-RU" sz="1400" b="1" dirty="0">
                          <a:effectLst/>
                          <a:latin typeface="Times New Roman" pitchFamily="18" charset="0"/>
                          <a:cs typeface="Times New Roman" pitchFamily="18" charset="0"/>
                        </a:rPr>
                        <a:t>.</a:t>
                      </a:r>
                    </a:p>
                    <a:p>
                      <a:pPr algn="ctr">
                        <a:lnSpc>
                          <a:spcPct val="115000"/>
                        </a:lnSpc>
                        <a:spcAft>
                          <a:spcPts val="0"/>
                        </a:spcAft>
                      </a:pPr>
                      <a:r>
                        <a:rPr lang="ru-RU" sz="1400" b="1" dirty="0">
                          <a:effectLst/>
                          <a:latin typeface="Times New Roman" pitchFamily="18" charset="0"/>
                          <a:cs typeface="Times New Roman" pitchFamily="18" charset="0"/>
                        </a:rPr>
                        <a:t>задания в работе</a:t>
                      </a:r>
                      <a:endParaRPr lang="ru-RU" sz="1400" b="1" dirty="0">
                        <a:effectLst/>
                        <a:latin typeface="Times New Roman" pitchFamily="18" charset="0"/>
                        <a:ea typeface="Calibri"/>
                        <a:cs typeface="Times New Roman" pitchFamily="18" charset="0"/>
                      </a:endParaRPr>
                    </a:p>
                  </a:txBody>
                  <a:tcPr marL="63417" marR="63417" marT="0" marB="0" anchor="ctr"/>
                </a:tc>
                <a:tc rowSpan="2">
                  <a:txBody>
                    <a:bodyPr/>
                    <a:lstStyle/>
                    <a:p>
                      <a:pPr algn="ctr">
                        <a:lnSpc>
                          <a:spcPct val="115000"/>
                        </a:lnSpc>
                        <a:spcAft>
                          <a:spcPts val="0"/>
                        </a:spcAft>
                      </a:pPr>
                      <a:r>
                        <a:rPr lang="ru-RU" sz="1400" b="1" dirty="0">
                          <a:effectLst/>
                          <a:latin typeface="Times New Roman" pitchFamily="18" charset="0"/>
                          <a:cs typeface="Times New Roman" pitchFamily="18" charset="0"/>
                        </a:rPr>
                        <a:t>Проверяемые элементы содержания / умения</a:t>
                      </a:r>
                      <a:endParaRPr lang="ru-RU" sz="1400" b="1" dirty="0">
                        <a:effectLst/>
                        <a:latin typeface="Times New Roman" pitchFamily="18" charset="0"/>
                        <a:ea typeface="Calibri"/>
                        <a:cs typeface="Times New Roman" pitchFamily="18" charset="0"/>
                      </a:endParaRPr>
                    </a:p>
                  </a:txBody>
                  <a:tcPr marL="63417" marR="63417" marT="0" marB="0" anchor="ctr"/>
                </a:tc>
                <a:tc rowSpan="2">
                  <a:txBody>
                    <a:bodyPr/>
                    <a:lstStyle/>
                    <a:p>
                      <a:pPr algn="ctr">
                        <a:lnSpc>
                          <a:spcPct val="115000"/>
                        </a:lnSpc>
                        <a:spcAft>
                          <a:spcPts val="0"/>
                        </a:spcAft>
                      </a:pPr>
                      <a:r>
                        <a:rPr lang="ru-RU" sz="1400" b="1">
                          <a:effectLst/>
                          <a:latin typeface="Times New Roman" pitchFamily="18" charset="0"/>
                          <a:cs typeface="Times New Roman" pitchFamily="18" charset="0"/>
                        </a:rPr>
                        <a:t>Уровень сложности задания</a:t>
                      </a:r>
                      <a:endParaRPr lang="ru-RU" sz="1400" b="1">
                        <a:effectLst/>
                        <a:latin typeface="Times New Roman" pitchFamily="18" charset="0"/>
                        <a:ea typeface="Calibri"/>
                        <a:cs typeface="Times New Roman" pitchFamily="18" charset="0"/>
                      </a:endParaRPr>
                    </a:p>
                  </a:txBody>
                  <a:tcPr marL="63417" marR="63417" marT="0" marB="0" anchor="ctr"/>
                </a:tc>
                <a:tc rowSpan="2">
                  <a:txBody>
                    <a:bodyPr/>
                    <a:lstStyle/>
                    <a:p>
                      <a:pPr algn="ctr">
                        <a:lnSpc>
                          <a:spcPct val="115000"/>
                        </a:lnSpc>
                        <a:spcAft>
                          <a:spcPts val="0"/>
                        </a:spcAft>
                      </a:pPr>
                      <a:r>
                        <a:rPr lang="ru-RU" sz="1400" b="1">
                          <a:effectLst/>
                          <a:latin typeface="Times New Roman" pitchFamily="18" charset="0"/>
                          <a:cs typeface="Times New Roman" pitchFamily="18" charset="0"/>
                        </a:rPr>
                        <a:t>Средний процент выполнения</a:t>
                      </a:r>
                      <a:endParaRPr lang="ru-RU" sz="1400" b="1">
                        <a:effectLst/>
                        <a:latin typeface="Times New Roman" pitchFamily="18" charset="0"/>
                        <a:ea typeface="Calibri"/>
                        <a:cs typeface="Times New Roman" pitchFamily="18" charset="0"/>
                      </a:endParaRPr>
                    </a:p>
                  </a:txBody>
                  <a:tcPr marL="63417" marR="63417" marT="0" marB="0" anchor="ctr"/>
                </a:tc>
                <a:tc gridSpan="4">
                  <a:txBody>
                    <a:bodyPr/>
                    <a:lstStyle/>
                    <a:p>
                      <a:pPr algn="ctr">
                        <a:lnSpc>
                          <a:spcPct val="115000"/>
                        </a:lnSpc>
                        <a:spcAft>
                          <a:spcPts val="0"/>
                        </a:spcAft>
                      </a:pPr>
                      <a:r>
                        <a:rPr lang="ru-RU" sz="1400" b="1">
                          <a:effectLst/>
                          <a:latin typeface="Times New Roman" pitchFamily="18" charset="0"/>
                          <a:cs typeface="Times New Roman" pitchFamily="18" charset="0"/>
                        </a:rPr>
                        <a:t>Процент </a:t>
                      </a:r>
                    </a:p>
                    <a:p>
                      <a:pPr algn="ctr">
                        <a:lnSpc>
                          <a:spcPct val="115000"/>
                        </a:lnSpc>
                        <a:spcAft>
                          <a:spcPts val="0"/>
                        </a:spcAft>
                      </a:pPr>
                      <a:r>
                        <a:rPr lang="ru-RU" sz="1400" b="1">
                          <a:effectLst/>
                          <a:latin typeface="Times New Roman" pitchFamily="18" charset="0"/>
                          <a:cs typeface="Times New Roman" pitchFamily="18" charset="0"/>
                        </a:rPr>
                        <a:t>выполнения по региону в группах, получивших отметку</a:t>
                      </a:r>
                      <a:endParaRPr lang="ru-RU" sz="1400" b="1">
                        <a:effectLst/>
                        <a:latin typeface="Times New Roman" pitchFamily="18" charset="0"/>
                        <a:ea typeface="Calibri"/>
                        <a:cs typeface="Times New Roman" pitchFamily="18" charset="0"/>
                      </a:endParaRPr>
                    </a:p>
                  </a:txBody>
                  <a:tcPr marL="63417" marR="63417" marT="0"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35183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«2»</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«4»</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a:t>
                      </a:r>
                      <a:endParaRPr lang="ru-RU" sz="1400" b="1">
                        <a:effectLst/>
                        <a:latin typeface="Times New Roman" pitchFamily="18" charset="0"/>
                        <a:ea typeface="Calibri"/>
                        <a:cs typeface="Times New Roman" pitchFamily="18" charset="0"/>
                      </a:endParaRPr>
                    </a:p>
                  </a:txBody>
                  <a:tcPr marL="63417" marR="63417" marT="0" marB="0" anchor="ctr"/>
                </a:tc>
                <a:extLst>
                  <a:ext uri="{0D108BD9-81ED-4DB2-BD59-A6C34878D82A}">
                    <a16:rowId xmlns:a16="http://schemas.microsoft.com/office/drawing/2014/main" xmlns="" val="10001"/>
                  </a:ext>
                </a:extLst>
              </a:tr>
              <a:tr h="352567">
                <a:tc gridSpan="8">
                  <a:txBody>
                    <a:bodyPr/>
                    <a:lstStyle/>
                    <a:p>
                      <a:pPr algn="ctr">
                        <a:lnSpc>
                          <a:spcPct val="115000"/>
                        </a:lnSpc>
                        <a:spcAft>
                          <a:spcPts val="0"/>
                        </a:spcAft>
                      </a:pPr>
                      <a:r>
                        <a:rPr lang="ru-RU" sz="1400" b="1" dirty="0">
                          <a:effectLst/>
                          <a:latin typeface="Times New Roman" pitchFamily="18" charset="0"/>
                          <a:cs typeface="Times New Roman" pitchFamily="18" charset="0"/>
                        </a:rPr>
                        <a:t>Раздел 3. Задания по грамматике и лексике</a:t>
                      </a:r>
                      <a:endParaRPr lang="ru-RU" sz="1400" b="1" dirty="0">
                        <a:effectLst/>
                        <a:latin typeface="Times New Roman" pitchFamily="18" charset="0"/>
                        <a:ea typeface="Calibri"/>
                        <a:cs typeface="Times New Roman" pitchFamily="18" charset="0"/>
                      </a:endParaRPr>
                    </a:p>
                  </a:txBody>
                  <a:tcPr marL="63417" marR="63417"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2"/>
                  </a:ext>
                </a:extLst>
              </a:tr>
              <a:tr h="660515">
                <a:tc>
                  <a:txBody>
                    <a:bodyPr/>
                    <a:lstStyle/>
                    <a:p>
                      <a:pPr algn="ctr">
                        <a:lnSpc>
                          <a:spcPct val="115000"/>
                        </a:lnSpc>
                        <a:spcAft>
                          <a:spcPts val="0"/>
                        </a:spcAft>
                      </a:pPr>
                      <a:r>
                        <a:rPr lang="ru-RU" sz="1400" b="1">
                          <a:effectLst/>
                          <a:latin typeface="Times New Roman" pitchFamily="18" charset="0"/>
                          <a:cs typeface="Times New Roman" pitchFamily="18" charset="0"/>
                        </a:rPr>
                        <a:t>27</a:t>
                      </a:r>
                      <a:endParaRPr lang="ru-RU" sz="1400" b="1">
                        <a:effectLst/>
                        <a:latin typeface="Times New Roman" pitchFamily="18" charset="0"/>
                        <a:ea typeface="Calibri"/>
                        <a:cs typeface="Times New Roman" pitchFamily="18" charset="0"/>
                      </a:endParaRPr>
                    </a:p>
                  </a:txBody>
                  <a:tcPr marL="63417" marR="63417" marT="0" marB="0" anchor="ctr"/>
                </a:tc>
                <a:tc rowSpan="6">
                  <a:txBody>
                    <a:bodyPr/>
                    <a:lstStyle/>
                    <a:p>
                      <a:pPr>
                        <a:lnSpc>
                          <a:spcPct val="115000"/>
                        </a:lnSpc>
                        <a:spcAft>
                          <a:spcPts val="0"/>
                        </a:spcAft>
                      </a:pPr>
                      <a:r>
                        <a:rPr lang="ru-RU" sz="1400" b="1" dirty="0">
                          <a:effectLst/>
                          <a:latin typeface="Times New Roman" pitchFamily="18" charset="0"/>
                          <a:cs typeface="Times New Roman" pitchFamily="18" charset="0"/>
                        </a:rPr>
                        <a:t>5.3.6/Лексико-грамматические навыки образования и употребления родственного слова нужной части речи с использованием аффиксации в коммуникативно-значимом контексте</a:t>
                      </a:r>
                      <a:endParaRPr lang="ru-RU" sz="1400" b="1" dirty="0">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88,09</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11,11</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67,98</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84,89</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96,25</a:t>
                      </a:r>
                      <a:endParaRPr lang="ru-RU" sz="1400" b="1">
                        <a:effectLst/>
                        <a:latin typeface="Times New Roman" pitchFamily="18" charset="0"/>
                        <a:ea typeface="Calibri"/>
                        <a:cs typeface="Times New Roman" pitchFamily="18" charset="0"/>
                      </a:endParaRPr>
                    </a:p>
                  </a:txBody>
                  <a:tcPr marL="63417" marR="63417" marT="0" marB="0" anchor="ctr"/>
                </a:tc>
                <a:extLst>
                  <a:ext uri="{0D108BD9-81ED-4DB2-BD59-A6C34878D82A}">
                    <a16:rowId xmlns:a16="http://schemas.microsoft.com/office/drawing/2014/main" xmlns="" val="10003"/>
                  </a:ext>
                </a:extLst>
              </a:tr>
              <a:tr h="660515">
                <a:tc>
                  <a:txBody>
                    <a:bodyPr/>
                    <a:lstStyle/>
                    <a:p>
                      <a:pPr algn="ctr">
                        <a:lnSpc>
                          <a:spcPct val="115000"/>
                        </a:lnSpc>
                        <a:spcAft>
                          <a:spcPts val="0"/>
                        </a:spcAft>
                      </a:pPr>
                      <a:r>
                        <a:rPr lang="ru-RU" sz="1400" b="1" dirty="0">
                          <a:effectLst/>
                          <a:latin typeface="Times New Roman" pitchFamily="18" charset="0"/>
                          <a:cs typeface="Times New Roman" pitchFamily="18" charset="0"/>
                        </a:rPr>
                        <a:t>28</a:t>
                      </a:r>
                      <a:endParaRPr lang="ru-RU" sz="1400" b="1" dirty="0">
                        <a:effectLst/>
                        <a:latin typeface="Times New Roman" pitchFamily="18" charset="0"/>
                        <a:ea typeface="Calibri"/>
                        <a:cs typeface="Times New Roman" pitchFamily="18" charset="0"/>
                      </a:endParaRPr>
                    </a:p>
                  </a:txBody>
                  <a:tcPr marL="63417" marR="63417" marT="0" marB="0" anchor="ctr"/>
                </a:tc>
                <a:tc vMerge="1">
                  <a:txBody>
                    <a:bodyPr/>
                    <a:lstStyle/>
                    <a:p>
                      <a:endParaRPr lang="ru-RU"/>
                    </a:p>
                  </a:txBody>
                  <a:tcPr/>
                </a:tc>
                <a:tc>
                  <a:txBody>
                    <a:bodyPr/>
                    <a:lstStyle/>
                    <a:p>
                      <a:pPr algn="ctr">
                        <a:lnSpc>
                          <a:spcPct val="115000"/>
                        </a:lnSpc>
                        <a:spcAft>
                          <a:spcPts val="0"/>
                        </a:spcAft>
                      </a:pPr>
                      <a:r>
                        <a:rPr lang="ru-RU" sz="1400" b="1" dirty="0">
                          <a:effectLst/>
                          <a:latin typeface="Times New Roman" pitchFamily="18" charset="0"/>
                          <a:cs typeface="Times New Roman" pitchFamily="18" charset="0"/>
                        </a:rPr>
                        <a:t>Б</a:t>
                      </a:r>
                      <a:endParaRPr lang="ru-RU" sz="1400" b="1" dirty="0">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73,56</a:t>
                      </a:r>
                      <a:endParaRPr lang="ru-RU" sz="1400" b="1" dirty="0">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38,89</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44,51</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65,79</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87,11</a:t>
                      </a:r>
                      <a:endParaRPr lang="ru-RU" sz="1400" b="1">
                        <a:effectLst/>
                        <a:latin typeface="Times New Roman" pitchFamily="18" charset="0"/>
                        <a:ea typeface="Calibri"/>
                        <a:cs typeface="Times New Roman" pitchFamily="18" charset="0"/>
                      </a:endParaRPr>
                    </a:p>
                  </a:txBody>
                  <a:tcPr marL="63417" marR="63417" marT="0" marB="0" anchor="ctr"/>
                </a:tc>
                <a:extLst>
                  <a:ext uri="{0D108BD9-81ED-4DB2-BD59-A6C34878D82A}">
                    <a16:rowId xmlns:a16="http://schemas.microsoft.com/office/drawing/2014/main" xmlns="" val="10004"/>
                  </a:ext>
                </a:extLst>
              </a:tr>
              <a:tr h="661247">
                <a:tc>
                  <a:txBody>
                    <a:bodyPr/>
                    <a:lstStyle/>
                    <a:p>
                      <a:pPr algn="ctr">
                        <a:lnSpc>
                          <a:spcPct val="115000"/>
                        </a:lnSpc>
                        <a:spcAft>
                          <a:spcPts val="0"/>
                        </a:spcAft>
                      </a:pPr>
                      <a:r>
                        <a:rPr lang="ru-RU" sz="1400" b="1">
                          <a:effectLst/>
                          <a:latin typeface="Times New Roman" pitchFamily="18" charset="0"/>
                          <a:cs typeface="Times New Roman" pitchFamily="18" charset="0"/>
                        </a:rPr>
                        <a:t>29</a:t>
                      </a:r>
                      <a:endParaRPr lang="ru-RU" sz="1400" b="1">
                        <a:effectLst/>
                        <a:latin typeface="Times New Roman" pitchFamily="18" charset="0"/>
                        <a:ea typeface="Calibri"/>
                        <a:cs typeface="Times New Roman" pitchFamily="18" charset="0"/>
                      </a:endParaRPr>
                    </a:p>
                  </a:txBody>
                  <a:tcPr marL="63417" marR="63417"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87,27</a:t>
                      </a:r>
                      <a:endParaRPr lang="ru-RU" sz="1400" b="1" dirty="0">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16,67</a:t>
                      </a:r>
                      <a:endParaRPr lang="ru-RU" sz="1400" b="1" dirty="0">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65,92</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84,95</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95,20</a:t>
                      </a:r>
                      <a:endParaRPr lang="ru-RU" sz="1400" b="1">
                        <a:effectLst/>
                        <a:latin typeface="Times New Roman" pitchFamily="18" charset="0"/>
                        <a:ea typeface="Calibri"/>
                        <a:cs typeface="Times New Roman" pitchFamily="18" charset="0"/>
                      </a:endParaRPr>
                    </a:p>
                  </a:txBody>
                  <a:tcPr marL="63417" marR="63417" marT="0" marB="0" anchor="ctr"/>
                </a:tc>
                <a:extLst>
                  <a:ext uri="{0D108BD9-81ED-4DB2-BD59-A6C34878D82A}">
                    <a16:rowId xmlns:a16="http://schemas.microsoft.com/office/drawing/2014/main" xmlns="" val="10005"/>
                  </a:ext>
                </a:extLst>
              </a:tr>
              <a:tr h="660515">
                <a:tc>
                  <a:txBody>
                    <a:bodyPr/>
                    <a:lstStyle/>
                    <a:p>
                      <a:pPr algn="ctr">
                        <a:lnSpc>
                          <a:spcPct val="115000"/>
                        </a:lnSpc>
                        <a:spcAft>
                          <a:spcPts val="0"/>
                        </a:spcAft>
                      </a:pPr>
                      <a:r>
                        <a:rPr lang="ru-RU" sz="1400" b="1">
                          <a:effectLst/>
                          <a:latin typeface="Times New Roman" pitchFamily="18" charset="0"/>
                          <a:cs typeface="Times New Roman" pitchFamily="18" charset="0"/>
                        </a:rPr>
                        <a:t>30</a:t>
                      </a:r>
                      <a:endParaRPr lang="ru-RU" sz="1400" b="1">
                        <a:effectLst/>
                        <a:latin typeface="Times New Roman" pitchFamily="18" charset="0"/>
                        <a:ea typeface="Calibri"/>
                        <a:cs typeface="Times New Roman" pitchFamily="18" charset="0"/>
                      </a:endParaRPr>
                    </a:p>
                  </a:txBody>
                  <a:tcPr marL="63417" marR="63417"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Б</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81,56</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22,22</a:t>
                      </a:r>
                      <a:endParaRPr lang="ru-RU" sz="1400" b="1" dirty="0">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64,10</a:t>
                      </a:r>
                      <a:endParaRPr lang="ru-RU" sz="1400" b="1" dirty="0">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76,07</a:t>
                      </a:r>
                      <a:endParaRPr lang="ru-RU" sz="1400" b="1" dirty="0">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90,35</a:t>
                      </a:r>
                      <a:endParaRPr lang="ru-RU" sz="1400" b="1">
                        <a:effectLst/>
                        <a:latin typeface="Times New Roman" pitchFamily="18" charset="0"/>
                        <a:ea typeface="Calibri"/>
                        <a:cs typeface="Times New Roman" pitchFamily="18" charset="0"/>
                      </a:endParaRPr>
                    </a:p>
                  </a:txBody>
                  <a:tcPr marL="63417" marR="63417" marT="0" marB="0" anchor="ctr"/>
                </a:tc>
                <a:extLst>
                  <a:ext uri="{0D108BD9-81ED-4DB2-BD59-A6C34878D82A}">
                    <a16:rowId xmlns:a16="http://schemas.microsoft.com/office/drawing/2014/main" xmlns="" val="10006"/>
                  </a:ext>
                </a:extLst>
              </a:tr>
              <a:tr h="660515">
                <a:tc>
                  <a:txBody>
                    <a:bodyPr/>
                    <a:lstStyle/>
                    <a:p>
                      <a:pPr algn="ctr">
                        <a:lnSpc>
                          <a:spcPct val="115000"/>
                        </a:lnSpc>
                        <a:spcAft>
                          <a:spcPts val="0"/>
                        </a:spcAft>
                      </a:pPr>
                      <a:r>
                        <a:rPr lang="ru-RU" sz="1400" b="1">
                          <a:effectLst/>
                          <a:latin typeface="Times New Roman" pitchFamily="18" charset="0"/>
                          <a:cs typeface="Times New Roman" pitchFamily="18" charset="0"/>
                        </a:rPr>
                        <a:t>31</a:t>
                      </a:r>
                      <a:endParaRPr lang="ru-RU" sz="1400" b="1">
                        <a:effectLst/>
                        <a:latin typeface="Times New Roman" pitchFamily="18" charset="0"/>
                        <a:ea typeface="Calibri"/>
                        <a:cs typeface="Times New Roman" pitchFamily="18" charset="0"/>
                      </a:endParaRPr>
                    </a:p>
                  </a:txBody>
                  <a:tcPr marL="63417" marR="63417"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80,01</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44,44</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51,85</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73,30</a:t>
                      </a:r>
                      <a:endParaRPr lang="ru-RU" sz="1400" b="1" dirty="0">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92,64</a:t>
                      </a:r>
                      <a:endParaRPr lang="ru-RU" sz="1400" b="1" dirty="0">
                        <a:effectLst/>
                        <a:latin typeface="Times New Roman" pitchFamily="18" charset="0"/>
                        <a:ea typeface="Calibri"/>
                        <a:cs typeface="Times New Roman" pitchFamily="18" charset="0"/>
                      </a:endParaRPr>
                    </a:p>
                  </a:txBody>
                  <a:tcPr marL="63417" marR="63417" marT="0" marB="0" anchor="ctr"/>
                </a:tc>
                <a:extLst>
                  <a:ext uri="{0D108BD9-81ED-4DB2-BD59-A6C34878D82A}">
                    <a16:rowId xmlns:a16="http://schemas.microsoft.com/office/drawing/2014/main" xmlns="" val="10007"/>
                  </a:ext>
                </a:extLst>
              </a:tr>
              <a:tr h="661247">
                <a:tc>
                  <a:txBody>
                    <a:bodyPr/>
                    <a:lstStyle/>
                    <a:p>
                      <a:pPr algn="ctr">
                        <a:lnSpc>
                          <a:spcPct val="115000"/>
                        </a:lnSpc>
                        <a:spcAft>
                          <a:spcPts val="0"/>
                        </a:spcAft>
                      </a:pPr>
                      <a:r>
                        <a:rPr lang="ru-RU" sz="1400" b="1">
                          <a:effectLst/>
                          <a:latin typeface="Times New Roman" pitchFamily="18" charset="0"/>
                          <a:cs typeface="Times New Roman" pitchFamily="18" charset="0"/>
                        </a:rPr>
                        <a:t>32</a:t>
                      </a:r>
                      <a:endParaRPr lang="ru-RU" sz="1400" b="1">
                        <a:effectLst/>
                        <a:latin typeface="Times New Roman" pitchFamily="18" charset="0"/>
                        <a:ea typeface="Calibri"/>
                        <a:cs typeface="Times New Roman" pitchFamily="18" charset="0"/>
                      </a:endParaRPr>
                    </a:p>
                  </a:txBody>
                  <a:tcPr marL="63417" marR="63417"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itchFamily="18" charset="0"/>
                          <a:cs typeface="Times New Roman" pitchFamily="18" charset="0"/>
                        </a:rPr>
                        <a:t>П</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83,34</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38,89</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64,46</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a:effectLst/>
                          <a:latin typeface="Times New Roman" pitchFamily="18" charset="0"/>
                          <a:cs typeface="Times New Roman" pitchFamily="18" charset="0"/>
                        </a:rPr>
                        <a:t>79,71</a:t>
                      </a:r>
                      <a:endParaRPr lang="ru-RU" sz="1400" b="1">
                        <a:effectLst/>
                        <a:latin typeface="Times New Roman" pitchFamily="18" charset="0"/>
                        <a:ea typeface="Calibri"/>
                        <a:cs typeface="Times New Roman" pitchFamily="18" charset="0"/>
                      </a:endParaRPr>
                    </a:p>
                  </a:txBody>
                  <a:tcPr marL="63417" marR="63417" marT="0" marB="0" anchor="ctr"/>
                </a:tc>
                <a:tc>
                  <a:txBody>
                    <a:bodyPr/>
                    <a:lstStyle/>
                    <a:p>
                      <a:pPr algn="ctr">
                        <a:lnSpc>
                          <a:spcPct val="115000"/>
                        </a:lnSpc>
                        <a:spcAft>
                          <a:spcPts val="0"/>
                        </a:spcAft>
                      </a:pPr>
                      <a:r>
                        <a:rPr lang="ru-RU" sz="1400" b="1" dirty="0">
                          <a:effectLst/>
                          <a:latin typeface="Times New Roman" pitchFamily="18" charset="0"/>
                          <a:cs typeface="Times New Roman" pitchFamily="18" charset="0"/>
                        </a:rPr>
                        <a:t>91,31</a:t>
                      </a:r>
                      <a:endParaRPr lang="ru-RU" sz="1400" b="1" dirty="0">
                        <a:effectLst/>
                        <a:latin typeface="Times New Roman" pitchFamily="18" charset="0"/>
                        <a:ea typeface="Calibri"/>
                        <a:cs typeface="Times New Roman" pitchFamily="18" charset="0"/>
                      </a:endParaRPr>
                    </a:p>
                  </a:txBody>
                  <a:tcPr marL="63417" marR="63417" marT="0" marB="0"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8831743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a:t>Анализ результатов выполнения отдельных </a:t>
            </a:r>
            <a:r>
              <a:rPr lang="ru-RU" sz="3200" b="1" dirty="0" smtClean="0"/>
              <a:t>заданий раздела </a:t>
            </a:r>
            <a:r>
              <a:rPr lang="ru-RU" sz="3200" b="1" dirty="0"/>
              <a:t>«Грамматика и лексика»</a:t>
            </a:r>
            <a:endParaRPr lang="ru-RU" sz="3200" dirty="0"/>
          </a:p>
        </p:txBody>
      </p:sp>
      <p:sp>
        <p:nvSpPr>
          <p:cNvPr id="3" name="Объект 2"/>
          <p:cNvSpPr>
            <a:spLocks noGrp="1"/>
          </p:cNvSpPr>
          <p:nvPr>
            <p:ph idx="1"/>
          </p:nvPr>
        </p:nvSpPr>
        <p:spPr>
          <a:xfrm>
            <a:off x="323528" y="1484784"/>
            <a:ext cx="8229600" cy="4525963"/>
          </a:xfrm>
        </p:spPr>
        <p:txBody>
          <a:bodyPr>
            <a:noAutofit/>
          </a:bodyPr>
          <a:lstStyle/>
          <a:p>
            <a:pPr marL="0" indent="0" algn="just">
              <a:buNone/>
            </a:pPr>
            <a:r>
              <a:rPr lang="ru-RU" sz="2300" dirty="0"/>
              <a:t>Анализ результатов выполнения заданий 18-26 в 2019 году показывает, </a:t>
            </a:r>
            <a:r>
              <a:rPr lang="ru-RU" sz="2300" dirty="0" smtClean="0"/>
              <a:t>что: </a:t>
            </a:r>
          </a:p>
          <a:p>
            <a:pPr algn="just"/>
            <a:r>
              <a:rPr lang="ru-RU" sz="2300" dirty="0" smtClean="0"/>
              <a:t>ряд </a:t>
            </a:r>
            <a:r>
              <a:rPr lang="ru-RU" sz="2300" dirty="0"/>
              <a:t>учащихся не умеет анализировать контекст для определения времени, когда происходило/происходит/будет происходить действие, последовательности описываемых событий и их </a:t>
            </a:r>
            <a:r>
              <a:rPr lang="ru-RU" sz="2300" dirty="0" smtClean="0"/>
              <a:t>характера</a:t>
            </a:r>
            <a:r>
              <a:rPr lang="ru-RU" sz="2300" dirty="0"/>
              <a:t>;</a:t>
            </a:r>
            <a:r>
              <a:rPr lang="ru-RU" sz="2300" dirty="0" smtClean="0"/>
              <a:t> </a:t>
            </a:r>
          </a:p>
          <a:p>
            <a:pPr algn="just"/>
            <a:r>
              <a:rPr lang="ru-RU" sz="2300" dirty="0" smtClean="0"/>
              <a:t>учащиеся </a:t>
            </a:r>
            <a:r>
              <a:rPr lang="ru-RU" sz="2300" dirty="0"/>
              <a:t>испытывают трудности при выборе между </a:t>
            </a:r>
            <a:r>
              <a:rPr lang="en-US" sz="2300" dirty="0"/>
              <a:t>Past Simple</a:t>
            </a:r>
            <a:r>
              <a:rPr lang="ru-RU" sz="2300" dirty="0"/>
              <a:t> и </a:t>
            </a:r>
            <a:r>
              <a:rPr lang="en-US" sz="2300" dirty="0"/>
              <a:t>Present Perfect</a:t>
            </a:r>
            <a:r>
              <a:rPr lang="ru-RU" sz="2300" dirty="0"/>
              <a:t>, а также при образовании правильных форм </a:t>
            </a:r>
            <a:r>
              <a:rPr lang="en-US" sz="2300" dirty="0"/>
              <a:t>Present Simple</a:t>
            </a:r>
            <a:r>
              <a:rPr lang="ru-RU" sz="2300" dirty="0"/>
              <a:t>, </a:t>
            </a:r>
            <a:r>
              <a:rPr lang="en-US" sz="2300" dirty="0"/>
              <a:t>Present Continuous</a:t>
            </a:r>
            <a:r>
              <a:rPr lang="ru-RU" sz="2300" dirty="0"/>
              <a:t> и </a:t>
            </a:r>
            <a:r>
              <a:rPr lang="en-US" sz="2300" dirty="0"/>
              <a:t>Past Simple</a:t>
            </a:r>
            <a:r>
              <a:rPr lang="ru-RU" sz="2300" dirty="0"/>
              <a:t>. Некоторые участники экзамена игнорируют правила согласования </a:t>
            </a:r>
            <a:r>
              <a:rPr lang="ru-RU" sz="2300" dirty="0" smtClean="0"/>
              <a:t>времён; </a:t>
            </a:r>
          </a:p>
          <a:p>
            <a:pPr algn="just"/>
            <a:r>
              <a:rPr lang="ru-RU" sz="2300" dirty="0" smtClean="0"/>
              <a:t>традиционно </a:t>
            </a:r>
            <a:r>
              <a:rPr lang="ru-RU" sz="2300" dirty="0"/>
              <a:t>проблемы вызывает образование степеней сравнения прилагательных</a:t>
            </a:r>
            <a:r>
              <a:rPr lang="ru-RU" sz="2300" dirty="0" smtClean="0"/>
              <a:t>. </a:t>
            </a:r>
            <a:endParaRPr lang="ru-RU" sz="23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235945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a:t>Анализ результатов выполнения отдельных заданий раздела «Грамматика и лексика»</a:t>
            </a:r>
            <a:endParaRPr lang="ru-RU" sz="3200" dirty="0"/>
          </a:p>
        </p:txBody>
      </p:sp>
      <p:sp>
        <p:nvSpPr>
          <p:cNvPr id="3" name="Объект 2"/>
          <p:cNvSpPr>
            <a:spLocks noGrp="1"/>
          </p:cNvSpPr>
          <p:nvPr>
            <p:ph idx="1"/>
          </p:nvPr>
        </p:nvSpPr>
        <p:spPr>
          <a:xfrm>
            <a:off x="323528" y="1484784"/>
            <a:ext cx="8229600" cy="4525963"/>
          </a:xfrm>
        </p:spPr>
        <p:txBody>
          <a:bodyPr>
            <a:noAutofit/>
          </a:bodyPr>
          <a:lstStyle/>
          <a:p>
            <a:pPr algn="just"/>
            <a:r>
              <a:rPr lang="ru-RU" sz="2400" dirty="0"/>
              <a:t>В заданиях 27–32 встречается образование от опорных слов несуществующих слов и неправильное написание образованных слов (например, -</a:t>
            </a:r>
            <a:r>
              <a:rPr lang="en-US" sz="2400" dirty="0" err="1"/>
              <a:t>ence</a:t>
            </a:r>
            <a:r>
              <a:rPr lang="ru-RU" sz="2400" dirty="0"/>
              <a:t> вместо -</a:t>
            </a:r>
            <a:r>
              <a:rPr lang="en-US" sz="2400" dirty="0" err="1"/>
              <a:t>ance</a:t>
            </a:r>
            <a:r>
              <a:rPr lang="ru-RU" sz="2400" dirty="0"/>
              <a:t>). Ряд экзаменуемых игнорируют необходимость употребить отрицательный аффикс.</a:t>
            </a:r>
          </a:p>
          <a:p>
            <a:pPr algn="just"/>
            <a:r>
              <a:rPr lang="ru-RU" sz="2400" dirty="0"/>
              <a:t>Некоторые учащиеся неправильно пишут свои ответы в бланках ответов, записывая аналитические формы раздельно. Это приводит к тому, что эти ответы засчитываются как неверные.</a:t>
            </a:r>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427848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b="1" dirty="0" smtClean="0"/>
              <a:t>Как систематизировать грамматику</a:t>
            </a:r>
            <a:r>
              <a:rPr lang="en-US" sz="4000" b="1" dirty="0" smtClean="0"/>
              <a:t>?</a:t>
            </a:r>
            <a:endParaRPr lang="ru-RU" b="1" dirty="0"/>
          </a:p>
        </p:txBody>
      </p:sp>
      <p:sp>
        <p:nvSpPr>
          <p:cNvPr id="3" name="Объект 2"/>
          <p:cNvSpPr>
            <a:spLocks noGrp="1"/>
          </p:cNvSpPr>
          <p:nvPr>
            <p:ph idx="1"/>
          </p:nvPr>
        </p:nvSpPr>
        <p:spPr/>
        <p:txBody>
          <a:bodyPr>
            <a:normAutofit fontScale="92500"/>
          </a:bodyPr>
          <a:lstStyle/>
          <a:p>
            <a:pPr algn="just"/>
            <a:r>
              <a:rPr lang="ru-RU" b="1" dirty="0"/>
              <a:t>Проблема №1 </a:t>
            </a:r>
            <a:r>
              <a:rPr lang="ru-RU" dirty="0" smtClean="0"/>
              <a:t>– грамматика </a:t>
            </a:r>
            <a:r>
              <a:rPr lang="ru-RU" dirty="0"/>
              <a:t>изучается на протяжении всего периода обучения, вводятся правила, даются тренировочные упражнения, отрабатываются модели, но… большое количество ошибок допускается в разделе </a:t>
            </a:r>
            <a:r>
              <a:rPr lang="en-US" dirty="0"/>
              <a:t>“</a:t>
            </a:r>
            <a:r>
              <a:rPr lang="ru-RU" dirty="0"/>
              <a:t>Лексика и грамматика</a:t>
            </a:r>
            <a:r>
              <a:rPr lang="en-US" dirty="0"/>
              <a:t>”</a:t>
            </a:r>
          </a:p>
          <a:p>
            <a:pPr algn="just"/>
            <a:r>
              <a:rPr lang="ru-RU" b="1" dirty="0"/>
              <a:t>Проблема №</a:t>
            </a:r>
            <a:r>
              <a:rPr lang="ru-RU" b="1" dirty="0" smtClean="0"/>
              <a:t>2 </a:t>
            </a:r>
            <a:r>
              <a:rPr lang="ru-RU" dirty="0"/>
              <a:t>– грамматика отрабатывается учащимися в отдельных предложениях, а на экзамене задания даются в связанном тексте</a:t>
            </a:r>
          </a:p>
          <a:p>
            <a:endParaRPr lang="ru-RU" dirty="0"/>
          </a:p>
        </p:txBody>
      </p:sp>
    </p:spTree>
    <p:extLst>
      <p:ext uri="{BB962C8B-B14F-4D97-AF65-F5344CB8AC3E}">
        <p14:creationId xmlns:p14="http://schemas.microsoft.com/office/powerpoint/2010/main" val="2291082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ВЫВОДЫ </a:t>
            </a:r>
            <a:r>
              <a:rPr lang="ru-RU" b="1" dirty="0"/>
              <a:t>о характере результатов ОГЭ </a:t>
            </a:r>
            <a:r>
              <a:rPr lang="ru-RU" b="1" dirty="0" smtClean="0"/>
              <a:t>в </a:t>
            </a:r>
            <a:r>
              <a:rPr lang="ru-RU" b="1" dirty="0"/>
              <a:t>2019 году и в </a:t>
            </a:r>
            <a:r>
              <a:rPr lang="ru-RU" b="1" dirty="0" smtClean="0"/>
              <a:t>динамике</a:t>
            </a:r>
            <a:endParaRPr lang="ru-RU" dirty="0"/>
          </a:p>
        </p:txBody>
      </p:sp>
      <p:sp>
        <p:nvSpPr>
          <p:cNvPr id="3" name="Объект 2"/>
          <p:cNvSpPr>
            <a:spLocks noGrp="1"/>
          </p:cNvSpPr>
          <p:nvPr>
            <p:ph idx="1"/>
          </p:nvPr>
        </p:nvSpPr>
        <p:spPr/>
        <p:txBody>
          <a:bodyPr>
            <a:normAutofit fontScale="40000" lnSpcReduction="20000"/>
          </a:bodyPr>
          <a:lstStyle/>
          <a:p>
            <a:pPr marL="742950" indent="-742950">
              <a:buFont typeface="+mj-lt"/>
              <a:buAutoNum type="arabicPeriod"/>
            </a:pPr>
            <a:r>
              <a:rPr lang="ru-RU" sz="6000" dirty="0"/>
              <a:t>Средний балл участников ОГЭ по английскому языку с 2017 г. по 2019 г. изменился незначительно (2017 г. - 57,81 балла, 2018 г. 58,51 балла, 2019 г. 56,64 балла). </a:t>
            </a:r>
          </a:p>
          <a:p>
            <a:pPr marL="742950" lvl="0" indent="-742950">
              <a:buFont typeface="+mj-lt"/>
              <a:buAutoNum type="arabicPeriod"/>
            </a:pPr>
            <a:r>
              <a:rPr lang="ru-RU" sz="6000" dirty="0"/>
              <a:t>Как и в предыдущие годы, выпускники текущего года, обучающиеся по программам ООО, составляют абсолютное большинство участников ОГЭ по английскому языку.</a:t>
            </a:r>
          </a:p>
          <a:p>
            <a:pPr marL="742950" lvl="0" indent="-742950">
              <a:buFont typeface="+mj-lt"/>
              <a:buAutoNum type="arabicPeriod"/>
            </a:pPr>
            <a:r>
              <a:rPr lang="ru-RU" sz="6000" dirty="0"/>
              <a:t>Статистические данные не показывают корреляции между видами ОО (например лицей, гимназия и т.д.) и результатами участников ОГЭ по английскому языку. </a:t>
            </a:r>
          </a:p>
          <a:p>
            <a:pPr marL="742950" lvl="0" indent="-742950">
              <a:buFont typeface="+mj-lt"/>
              <a:buAutoNum type="arabicPeriod"/>
            </a:pPr>
            <a:r>
              <a:rPr lang="ru-RU" sz="6000" dirty="0" smtClean="0"/>
              <a:t>202 </a:t>
            </a:r>
            <a:r>
              <a:rPr lang="ru-RU" sz="6000" dirty="0"/>
              <a:t>участника экзамена получили максимальное количество баллов (70 баллов) в 2019 г. При этом 18 участников экзамена получили </a:t>
            </a:r>
            <a:r>
              <a:rPr lang="ru-RU" sz="6200" dirty="0"/>
              <a:t>отметку «2».</a:t>
            </a:r>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844774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b="1" dirty="0"/>
              <a:t>Проблема №</a:t>
            </a:r>
            <a:r>
              <a:rPr lang="ru-RU" b="1" dirty="0" smtClean="0"/>
              <a:t>3 </a:t>
            </a:r>
            <a:r>
              <a:rPr lang="ru-RU" dirty="0" smtClean="0"/>
              <a:t>- </a:t>
            </a:r>
            <a:r>
              <a:rPr lang="ru-RU" dirty="0"/>
              <a:t>грамматику рассматривают как систему времен, забывая о числительных, наречиях, прилагательных и местоимениях</a:t>
            </a:r>
          </a:p>
          <a:p>
            <a:r>
              <a:rPr lang="ru-RU" b="1" dirty="0"/>
              <a:t>Проблема №</a:t>
            </a:r>
            <a:r>
              <a:rPr lang="ru-RU" b="1" dirty="0" smtClean="0"/>
              <a:t>4</a:t>
            </a:r>
            <a:r>
              <a:rPr lang="ru-RU" dirty="0" smtClean="0"/>
              <a:t> - </a:t>
            </a:r>
            <a:r>
              <a:rPr lang="ru-RU" dirty="0"/>
              <a:t>часто забывают о построении предложения в английском языке</a:t>
            </a:r>
          </a:p>
          <a:p>
            <a:endParaRPr lang="ru-RU" dirty="0"/>
          </a:p>
        </p:txBody>
      </p:sp>
    </p:spTree>
    <p:extLst>
      <p:ext uri="{BB962C8B-B14F-4D97-AF65-F5344CB8AC3E}">
        <p14:creationId xmlns:p14="http://schemas.microsoft.com/office/powerpoint/2010/main" val="3548278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Как систематизировать лексику</a:t>
            </a:r>
            <a:r>
              <a:rPr lang="en-US" dirty="0" smtClean="0"/>
              <a:t>?</a:t>
            </a:r>
            <a:endParaRPr lang="ru-RU" dirty="0"/>
          </a:p>
        </p:txBody>
      </p:sp>
      <p:sp>
        <p:nvSpPr>
          <p:cNvPr id="3" name="Объект 2"/>
          <p:cNvSpPr>
            <a:spLocks noGrp="1"/>
          </p:cNvSpPr>
          <p:nvPr>
            <p:ph idx="1"/>
          </p:nvPr>
        </p:nvSpPr>
        <p:spPr/>
        <p:txBody>
          <a:bodyPr>
            <a:normAutofit fontScale="92500" lnSpcReduction="20000"/>
          </a:bodyPr>
          <a:lstStyle/>
          <a:p>
            <a:pPr algn="just"/>
            <a:r>
              <a:rPr lang="ru-RU" sz="3000" b="1" dirty="0"/>
              <a:t>Проблема №1</a:t>
            </a:r>
            <a:r>
              <a:rPr lang="ru-RU" sz="3000" dirty="0"/>
              <a:t>- обычно слова и словосочетания заучиваются, а не анализируются</a:t>
            </a:r>
          </a:p>
          <a:p>
            <a:pPr algn="just"/>
            <a:r>
              <a:rPr lang="ru-RU" sz="3000" b="1" dirty="0"/>
              <a:t>Проблема №</a:t>
            </a:r>
            <a:r>
              <a:rPr lang="en-US" sz="3000" b="1" dirty="0"/>
              <a:t>2</a:t>
            </a:r>
            <a:r>
              <a:rPr lang="ru-RU" sz="3000" dirty="0"/>
              <a:t>-изучаются отдельные лексические единицы, а не слова и словосочетания в контексте</a:t>
            </a:r>
          </a:p>
          <a:p>
            <a:pPr algn="just"/>
            <a:r>
              <a:rPr lang="ru-RU" sz="3000" b="1" dirty="0"/>
              <a:t>Проблема №3</a:t>
            </a:r>
            <a:r>
              <a:rPr lang="ru-RU" sz="3000" dirty="0"/>
              <a:t>-словообразование не поддается правилам ( </a:t>
            </a:r>
            <a:r>
              <a:rPr lang="en-US" sz="3000" dirty="0"/>
              <a:t>globe-global-</a:t>
            </a:r>
            <a:r>
              <a:rPr lang="en-US" sz="3000" dirty="0" err="1"/>
              <a:t>globic</a:t>
            </a:r>
            <a:r>
              <a:rPr lang="en-US" sz="3000" dirty="0" smtClean="0"/>
              <a:t>)</a:t>
            </a:r>
            <a:endParaRPr lang="ru-RU" sz="3000" dirty="0"/>
          </a:p>
          <a:p>
            <a:pPr algn="just"/>
            <a:r>
              <a:rPr lang="ru-RU" sz="3000" dirty="0"/>
              <a:t>Прежде чем начать заполнять пропуски, просмотрите текст и слова, которые надо преобразовать.</a:t>
            </a:r>
          </a:p>
          <a:p>
            <a:pPr algn="just"/>
            <a:r>
              <a:rPr lang="ru-RU" sz="3000" dirty="0"/>
              <a:t>Подсказка на выбор правильной </a:t>
            </a:r>
            <a:r>
              <a:rPr lang="ru-RU" sz="2900" dirty="0"/>
              <a:t>грамматической формы не обязательно находится в самом предложении, а может быть в тексте.</a:t>
            </a:r>
          </a:p>
          <a:p>
            <a:endParaRPr lang="ru-RU" dirty="0"/>
          </a:p>
        </p:txBody>
      </p:sp>
    </p:spTree>
    <p:extLst>
      <p:ext uri="{BB962C8B-B14F-4D97-AF65-F5344CB8AC3E}">
        <p14:creationId xmlns:p14="http://schemas.microsoft.com/office/powerpoint/2010/main" val="3862328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10000"/>
          </a:bodyPr>
          <a:lstStyle/>
          <a:p>
            <a:pPr algn="just"/>
            <a:r>
              <a:rPr lang="ru-RU" dirty="0"/>
              <a:t>Если это глагол, подумайте в какой видовременной форме его нужно поставить</a:t>
            </a:r>
          </a:p>
          <a:p>
            <a:pPr algn="just"/>
            <a:r>
              <a:rPr lang="ru-RU" dirty="0"/>
              <a:t>Если это личное местоимение, определите, какая форма тут нужна- в именительном или объектном падеже</a:t>
            </a:r>
          </a:p>
          <a:p>
            <a:pPr algn="just"/>
            <a:r>
              <a:rPr lang="ru-RU" dirty="0"/>
              <a:t>Если это прилагательное- то в какой степени нужно поставить это прилагательное</a:t>
            </a:r>
          </a:p>
          <a:p>
            <a:pPr algn="just"/>
            <a:r>
              <a:rPr lang="ru-RU" dirty="0"/>
              <a:t>Если это числительное- то какой суффикс требуется, чтобы преобразовать это числительное</a:t>
            </a:r>
          </a:p>
          <a:p>
            <a:endParaRPr lang="ru-RU" dirty="0"/>
          </a:p>
        </p:txBody>
      </p:sp>
    </p:spTree>
    <p:extLst>
      <p:ext uri="{BB962C8B-B14F-4D97-AF65-F5344CB8AC3E}">
        <p14:creationId xmlns:p14="http://schemas.microsoft.com/office/powerpoint/2010/main" val="1850665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Тренировочное задание</a:t>
            </a:r>
            <a:endParaRPr lang="ru-RU" dirty="0"/>
          </a:p>
        </p:txBody>
      </p:sp>
      <p:sp>
        <p:nvSpPr>
          <p:cNvPr id="3" name="Объект 2"/>
          <p:cNvSpPr>
            <a:spLocks noGrp="1"/>
          </p:cNvSpPr>
          <p:nvPr>
            <p:ph idx="1"/>
          </p:nvPr>
        </p:nvSpPr>
        <p:spPr/>
        <p:txBody>
          <a:bodyPr>
            <a:normAutofit fontScale="92500" lnSpcReduction="20000"/>
          </a:bodyPr>
          <a:lstStyle/>
          <a:p>
            <a:r>
              <a:rPr lang="ru-RU" dirty="0"/>
              <a:t>Окунать предложения в различные грамматические </a:t>
            </a:r>
            <a:r>
              <a:rPr lang="en-US" dirty="0"/>
              <a:t>“</a:t>
            </a:r>
            <a:r>
              <a:rPr lang="ru-RU" dirty="0"/>
              <a:t>ванны</a:t>
            </a:r>
            <a:r>
              <a:rPr lang="en-US" dirty="0"/>
              <a:t>”</a:t>
            </a:r>
          </a:p>
          <a:p>
            <a:r>
              <a:rPr lang="en-US" dirty="0"/>
              <a:t>She spends her summer holidays in Sochi every </a:t>
            </a:r>
            <a:r>
              <a:rPr lang="en-US" dirty="0" smtClean="0"/>
              <a:t>year</a:t>
            </a:r>
            <a:r>
              <a:rPr lang="ru-RU" dirty="0"/>
              <a:t>.</a:t>
            </a:r>
            <a:endParaRPr lang="en-US" dirty="0"/>
          </a:p>
          <a:p>
            <a:r>
              <a:rPr lang="en-US" dirty="0"/>
              <a:t>She spent her summer holidays in Sochi last year.</a:t>
            </a:r>
          </a:p>
          <a:p>
            <a:r>
              <a:rPr lang="en-US" dirty="0"/>
              <a:t>She is spending her holidays in Sochi now.</a:t>
            </a:r>
          </a:p>
          <a:p>
            <a:r>
              <a:rPr lang="en-US" dirty="0"/>
              <a:t>She has just come from Sochi where she spent her summer </a:t>
            </a:r>
            <a:r>
              <a:rPr lang="en-US" dirty="0" smtClean="0"/>
              <a:t>holidays</a:t>
            </a:r>
            <a:r>
              <a:rPr lang="ru-RU" dirty="0" smtClean="0"/>
              <a:t>.</a:t>
            </a:r>
            <a:endParaRPr lang="en-US" dirty="0"/>
          </a:p>
          <a:p>
            <a:r>
              <a:rPr lang="en-US" dirty="0"/>
              <a:t>She used to spend her summer holidays in Turkey but now she spends holidays in Sochi.</a:t>
            </a:r>
          </a:p>
        </p:txBody>
      </p:sp>
    </p:spTree>
    <p:extLst>
      <p:ext uri="{BB962C8B-B14F-4D97-AF65-F5344CB8AC3E}">
        <p14:creationId xmlns:p14="http://schemas.microsoft.com/office/powerpoint/2010/main" val="2385054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2014-02 (фев)\сканирование002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536" y="188640"/>
            <a:ext cx="8136904" cy="6192688"/>
          </a:xfrm>
          <a:noFill/>
        </p:spPr>
      </p:pic>
    </p:spTree>
    <p:extLst>
      <p:ext uri="{BB962C8B-B14F-4D97-AF65-F5344CB8AC3E}">
        <p14:creationId xmlns:p14="http://schemas.microsoft.com/office/powerpoint/2010/main" val="940221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2014-02 (фев)\сканирование002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560" y="260648"/>
            <a:ext cx="8136904" cy="6120680"/>
          </a:xfrm>
          <a:noFill/>
        </p:spPr>
      </p:pic>
    </p:spTree>
    <p:extLst>
      <p:ext uri="{BB962C8B-B14F-4D97-AF65-F5344CB8AC3E}">
        <p14:creationId xmlns:p14="http://schemas.microsoft.com/office/powerpoint/2010/main" val="1500978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Анализ грамматических форм из других текстов</a:t>
            </a:r>
            <a:endParaRPr lang="ru-RU" dirty="0"/>
          </a:p>
        </p:txBody>
      </p:sp>
      <p:pic>
        <p:nvPicPr>
          <p:cNvPr id="4" name="Picture 2" descr="F:\2014-02 (фев)\сканирование0019.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259631" y="2018926"/>
            <a:ext cx="6670499" cy="4218386"/>
          </a:xfrm>
          <a:noFill/>
        </p:spPr>
      </p:pic>
    </p:spTree>
    <p:extLst>
      <p:ext uri="{BB962C8B-B14F-4D97-AF65-F5344CB8AC3E}">
        <p14:creationId xmlns:p14="http://schemas.microsoft.com/office/powerpoint/2010/main" val="3593323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Степени сравнения прилагательных</a:t>
            </a:r>
            <a:endParaRPr lang="ru-RU" dirty="0"/>
          </a:p>
        </p:txBody>
      </p:sp>
      <p:sp>
        <p:nvSpPr>
          <p:cNvPr id="3" name="Объект 2"/>
          <p:cNvSpPr>
            <a:spLocks noGrp="1"/>
          </p:cNvSpPr>
          <p:nvPr>
            <p:ph idx="1"/>
          </p:nvPr>
        </p:nvSpPr>
        <p:spPr/>
        <p:txBody>
          <a:bodyPr>
            <a:normAutofit lnSpcReduction="10000"/>
          </a:bodyPr>
          <a:lstStyle/>
          <a:p>
            <a:endParaRPr lang="en-US" dirty="0"/>
          </a:p>
          <a:p>
            <a:r>
              <a:rPr lang="ru-RU" dirty="0"/>
              <a:t>Если перед прилагательным стоит артикль </a:t>
            </a:r>
            <a:r>
              <a:rPr lang="en-US" b="1" dirty="0"/>
              <a:t>the</a:t>
            </a:r>
            <a:r>
              <a:rPr lang="ru-RU" dirty="0"/>
              <a:t>, то это будет превосходная степень</a:t>
            </a:r>
          </a:p>
          <a:p>
            <a:r>
              <a:rPr lang="ru-RU" dirty="0"/>
              <a:t>Если за прилагательным стоит </a:t>
            </a:r>
            <a:r>
              <a:rPr lang="en-US" b="1" dirty="0"/>
              <a:t>than</a:t>
            </a:r>
            <a:r>
              <a:rPr lang="ru-RU" dirty="0"/>
              <a:t>, то это сравнительная степень</a:t>
            </a:r>
          </a:p>
          <a:p>
            <a:r>
              <a:rPr lang="ru-RU" dirty="0"/>
              <a:t>Важно помнить об исключениях</a:t>
            </a:r>
            <a:r>
              <a:rPr lang="en-US" dirty="0"/>
              <a:t>: </a:t>
            </a:r>
            <a:r>
              <a:rPr lang="en-US" b="1" dirty="0"/>
              <a:t>good, bad, far</a:t>
            </a:r>
          </a:p>
          <a:p>
            <a:r>
              <a:rPr lang="ru-RU" dirty="0"/>
              <a:t>Важно помнить о сложных формах</a:t>
            </a:r>
            <a:r>
              <a:rPr lang="en-US" dirty="0"/>
              <a:t>: </a:t>
            </a:r>
            <a:r>
              <a:rPr lang="en-US" b="1" dirty="0"/>
              <a:t>beautiful, wonderful, interesting</a:t>
            </a:r>
            <a:endParaRPr lang="ru-RU" b="1" dirty="0"/>
          </a:p>
          <a:p>
            <a:endParaRPr lang="ru-RU" dirty="0"/>
          </a:p>
        </p:txBody>
      </p:sp>
    </p:spTree>
    <p:extLst>
      <p:ext uri="{BB962C8B-B14F-4D97-AF65-F5344CB8AC3E}">
        <p14:creationId xmlns:p14="http://schemas.microsoft.com/office/powerpoint/2010/main" val="651824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2014-02 (фев)\сканирование002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520" y="116632"/>
            <a:ext cx="8640960" cy="6336704"/>
          </a:xfrm>
          <a:noFill/>
        </p:spPr>
      </p:pic>
    </p:spTree>
    <p:extLst>
      <p:ext uri="{BB962C8B-B14F-4D97-AF65-F5344CB8AC3E}">
        <p14:creationId xmlns:p14="http://schemas.microsoft.com/office/powerpoint/2010/main" val="2787051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2014-02 (фев)\сканирование00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3608" y="548680"/>
            <a:ext cx="6624736" cy="5904656"/>
          </a:xfrm>
          <a:noFill/>
        </p:spPr>
      </p:pic>
    </p:spTree>
    <p:extLst>
      <p:ext uri="{BB962C8B-B14F-4D97-AF65-F5344CB8AC3E}">
        <p14:creationId xmlns:p14="http://schemas.microsoft.com/office/powerpoint/2010/main" val="730613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332656"/>
            <a:ext cx="8100392" cy="5693866"/>
          </a:xfrm>
          <a:prstGeom prst="rect">
            <a:avLst/>
          </a:prstGeom>
        </p:spPr>
        <p:txBody>
          <a:bodyPr wrap="square">
            <a:spAutoFit/>
          </a:bodyPr>
          <a:lstStyle/>
          <a:p>
            <a:pPr algn="ctr"/>
            <a:r>
              <a:rPr lang="ru-RU" sz="2800" b="1" u="sng" dirty="0" smtClean="0">
                <a:cs typeface="Times New Roman" panose="02020603050405020304" pitchFamily="18" charset="0"/>
              </a:rPr>
              <a:t>Основной государственный экзамен (ОГЭ) 2020</a:t>
            </a:r>
          </a:p>
          <a:p>
            <a:pPr algn="ctr"/>
            <a:endParaRPr lang="ru-RU" sz="2800" b="1" dirty="0" smtClean="0">
              <a:cs typeface="Times New Roman" panose="02020603050405020304" pitchFamily="18" charset="0"/>
            </a:endParaRPr>
          </a:p>
          <a:p>
            <a:pPr marL="571500" indent="-571500" algn="just">
              <a:buFont typeface="Wingdings" panose="05000000000000000000" pitchFamily="2" charset="2"/>
              <a:buChar char="Ø"/>
            </a:pPr>
            <a:r>
              <a:rPr lang="ru-RU" sz="2800" dirty="0">
                <a:cs typeface="Times New Roman" panose="02020603050405020304" pitchFamily="18" charset="0"/>
              </a:rPr>
              <a:t>ОГЭ проводится в соответствии с Федеральным законом «Об образовании в Российской Федерации» от 29.12.2012 № 273-ФЗ и Порядком проведения государственной итоговой аттестации по образовательным программам основного общего образования, утверждённым приказом </a:t>
            </a:r>
            <a:r>
              <a:rPr lang="ru-RU" sz="2800" dirty="0" err="1">
                <a:cs typeface="Times New Roman" panose="02020603050405020304" pitchFamily="18" charset="0"/>
              </a:rPr>
              <a:t>Минпросвещения</a:t>
            </a:r>
            <a:r>
              <a:rPr lang="ru-RU" sz="2800" dirty="0">
                <a:cs typeface="Times New Roman" panose="02020603050405020304" pitchFamily="18" charset="0"/>
              </a:rPr>
              <a:t> России и </a:t>
            </a:r>
            <a:r>
              <a:rPr lang="ru-RU" sz="2800" dirty="0" err="1">
                <a:cs typeface="Times New Roman" panose="02020603050405020304" pitchFamily="18" charset="0"/>
              </a:rPr>
              <a:t>Рособрнадзора</a:t>
            </a:r>
            <a:r>
              <a:rPr lang="ru-RU" sz="2800" dirty="0">
                <a:cs typeface="Times New Roman" panose="02020603050405020304" pitchFamily="18" charset="0"/>
              </a:rPr>
              <a:t> от 07.11.2018 № 189/1513. </a:t>
            </a:r>
            <a:endParaRPr lang="ru-RU" sz="2800" dirty="0" smtClean="0">
              <a:cs typeface="Times New Roman" panose="02020603050405020304" pitchFamily="18" charset="0"/>
            </a:endParaRPr>
          </a:p>
          <a:p>
            <a:pPr marL="571500" indent="-571500" algn="just">
              <a:buFont typeface="Wingdings" panose="05000000000000000000" pitchFamily="2" charset="2"/>
              <a:buChar char="Ø"/>
            </a:pPr>
            <a:r>
              <a:rPr lang="ru-RU" sz="2800" dirty="0" smtClean="0">
                <a:cs typeface="Times New Roman" panose="02020603050405020304" pitchFamily="18" charset="0"/>
              </a:rPr>
              <a:t>в </a:t>
            </a:r>
            <a:r>
              <a:rPr lang="ru-RU" sz="2800" b="1" dirty="0" smtClean="0">
                <a:cs typeface="Times New Roman" panose="02020603050405020304" pitchFamily="18" charset="0"/>
              </a:rPr>
              <a:t>2020</a:t>
            </a:r>
            <a:r>
              <a:rPr lang="ru-RU" sz="2800" dirty="0" smtClean="0">
                <a:cs typeface="Times New Roman" panose="02020603050405020304" pitchFamily="18" charset="0"/>
              </a:rPr>
              <a:t> году ОГЭ по ИЯ остается экзаменом по   </a:t>
            </a:r>
            <a:r>
              <a:rPr lang="ru-RU" sz="2800" u="sng" dirty="0" smtClean="0">
                <a:cs typeface="Times New Roman" panose="02020603050405020304" pitchFamily="18" charset="0"/>
              </a:rPr>
              <a:t>ВЫБОРУ</a:t>
            </a:r>
            <a:r>
              <a:rPr lang="ru-RU" sz="2800" dirty="0" smtClean="0">
                <a:cs typeface="Times New Roman" panose="02020603050405020304" pitchFamily="18" charset="0"/>
              </a:rPr>
              <a:t>.</a:t>
            </a:r>
            <a:endParaRPr lang="ru-RU" sz="2800" dirty="0">
              <a:cs typeface="Times New Roman" panose="02020603050405020304" pitchFamily="18" charset="0"/>
            </a:endParaRPr>
          </a:p>
        </p:txBody>
      </p:sp>
    </p:spTree>
    <p:extLst>
      <p:ext uri="{BB962C8B-B14F-4D97-AF65-F5344CB8AC3E}">
        <p14:creationId xmlns:p14="http://schemas.microsoft.com/office/powerpoint/2010/main" val="3287432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Типичные ошибки</a:t>
            </a:r>
            <a:endParaRPr lang="ru-RU" dirty="0"/>
          </a:p>
        </p:txBody>
      </p:sp>
      <p:sp>
        <p:nvSpPr>
          <p:cNvPr id="3" name="Объект 2"/>
          <p:cNvSpPr>
            <a:spLocks noGrp="1"/>
          </p:cNvSpPr>
          <p:nvPr>
            <p:ph idx="1"/>
          </p:nvPr>
        </p:nvSpPr>
        <p:spPr/>
        <p:txBody>
          <a:bodyPr>
            <a:normAutofit fontScale="85000" lnSpcReduction="20000"/>
          </a:bodyPr>
          <a:lstStyle/>
          <a:p>
            <a:r>
              <a:rPr lang="ru-RU" dirty="0"/>
              <a:t>Видовременные формы</a:t>
            </a:r>
          </a:p>
          <a:p>
            <a:r>
              <a:rPr lang="ru-RU" dirty="0"/>
              <a:t>2-ая и 3-яя форма глаголов</a:t>
            </a:r>
          </a:p>
          <a:p>
            <a:r>
              <a:rPr lang="ru-RU" dirty="0"/>
              <a:t>Формы страдательного залога</a:t>
            </a:r>
          </a:p>
          <a:p>
            <a:r>
              <a:rPr lang="en-US" dirty="0"/>
              <a:t>Present Perfect </a:t>
            </a:r>
            <a:r>
              <a:rPr lang="en-US" dirty="0" err="1"/>
              <a:t>vs</a:t>
            </a:r>
            <a:r>
              <a:rPr lang="en-US" dirty="0"/>
              <a:t> Past Simple</a:t>
            </a:r>
          </a:p>
          <a:p>
            <a:r>
              <a:rPr lang="ru-RU" dirty="0"/>
              <a:t>Словообразование</a:t>
            </a:r>
            <a:r>
              <a:rPr lang="en-US" dirty="0"/>
              <a:t>:</a:t>
            </a:r>
            <a:r>
              <a:rPr lang="ru-RU" dirty="0"/>
              <a:t> например вместо</a:t>
            </a:r>
            <a:r>
              <a:rPr lang="en-US" dirty="0"/>
              <a:t> difficulty difficultness, </a:t>
            </a:r>
            <a:r>
              <a:rPr lang="en-US" dirty="0" err="1"/>
              <a:t>scientifics</a:t>
            </a:r>
            <a:r>
              <a:rPr lang="en-US" dirty="0"/>
              <a:t> </a:t>
            </a:r>
            <a:r>
              <a:rPr lang="ru-RU" dirty="0"/>
              <a:t>вместо </a:t>
            </a:r>
            <a:r>
              <a:rPr lang="en-US" dirty="0"/>
              <a:t>scientists</a:t>
            </a:r>
          </a:p>
          <a:p>
            <a:r>
              <a:rPr lang="ru-RU" dirty="0"/>
              <a:t>Неправильное написание слов</a:t>
            </a:r>
          </a:p>
          <a:p>
            <a:r>
              <a:rPr lang="ru-RU" dirty="0"/>
              <a:t>Правильный выбор вспомогательного глагола </a:t>
            </a:r>
            <a:r>
              <a:rPr lang="en-US" dirty="0"/>
              <a:t>:</a:t>
            </a:r>
            <a:r>
              <a:rPr lang="ru-RU" dirty="0"/>
              <a:t> </a:t>
            </a:r>
            <a:r>
              <a:rPr lang="en-US" dirty="0"/>
              <a:t>has grown/have grown</a:t>
            </a:r>
          </a:p>
          <a:p>
            <a:r>
              <a:rPr lang="ru-RU" dirty="0"/>
              <a:t>Префиксы </a:t>
            </a:r>
            <a:r>
              <a:rPr lang="en-US" dirty="0" err="1"/>
              <a:t>unhonest</a:t>
            </a:r>
            <a:r>
              <a:rPr lang="en-US" dirty="0"/>
              <a:t> </a:t>
            </a:r>
            <a:r>
              <a:rPr lang="ru-RU" dirty="0"/>
              <a:t>вместо </a:t>
            </a:r>
            <a:r>
              <a:rPr lang="en-US" dirty="0"/>
              <a:t>dishonest</a:t>
            </a:r>
          </a:p>
          <a:p>
            <a:r>
              <a:rPr lang="ru-RU" dirty="0"/>
              <a:t>Небрежное заполнение бланков</a:t>
            </a:r>
          </a:p>
          <a:p>
            <a:endParaRPr lang="ru-RU" dirty="0"/>
          </a:p>
          <a:p>
            <a:endParaRPr lang="ru-RU" dirty="0"/>
          </a:p>
        </p:txBody>
      </p:sp>
    </p:spTree>
    <p:extLst>
      <p:ext uri="{BB962C8B-B14F-4D97-AF65-F5344CB8AC3E}">
        <p14:creationId xmlns:p14="http://schemas.microsoft.com/office/powerpoint/2010/main" val="1643878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660688"/>
          </a:xfrm>
        </p:spPr>
        <p:txBody>
          <a:bodyPr>
            <a:normAutofit fontScale="90000"/>
          </a:bodyPr>
          <a:lstStyle/>
          <a:p>
            <a:r>
              <a:rPr lang="ru-RU" dirty="0" smtClean="0"/>
              <a:t>Важные моменты</a:t>
            </a:r>
            <a:endParaRPr lang="ru-RU" dirty="0"/>
          </a:p>
        </p:txBody>
      </p:sp>
      <p:sp>
        <p:nvSpPr>
          <p:cNvPr id="3" name="Объект 2"/>
          <p:cNvSpPr>
            <a:spLocks noGrp="1"/>
          </p:cNvSpPr>
          <p:nvPr>
            <p:ph idx="1"/>
          </p:nvPr>
        </p:nvSpPr>
        <p:spPr/>
        <p:txBody>
          <a:bodyPr>
            <a:normAutofit fontScale="77500" lnSpcReduction="20000"/>
          </a:bodyPr>
          <a:lstStyle/>
          <a:p>
            <a:r>
              <a:rPr lang="ru-RU" dirty="0" smtClean="0"/>
              <a:t>В словообразовании нужен 1 шаг (или приставка или суффикс)</a:t>
            </a:r>
          </a:p>
          <a:p>
            <a:r>
              <a:rPr lang="ru-RU" dirty="0" smtClean="0"/>
              <a:t>Основные ошибки:</a:t>
            </a:r>
          </a:p>
          <a:p>
            <a:pPr marL="0" indent="0">
              <a:buNone/>
            </a:pPr>
            <a:r>
              <a:rPr lang="en-US" dirty="0" smtClean="0"/>
              <a:t>Present Simple, Past Simple, Future Simple, Future Simple in the Past;</a:t>
            </a:r>
          </a:p>
          <a:p>
            <a:pPr marL="0" indent="0">
              <a:buNone/>
            </a:pPr>
            <a:r>
              <a:rPr lang="ru-RU" dirty="0" smtClean="0"/>
              <a:t>Степени сравнения;</a:t>
            </a:r>
          </a:p>
          <a:p>
            <a:pPr marL="0" indent="0">
              <a:buNone/>
            </a:pPr>
            <a:r>
              <a:rPr lang="ru-RU" dirty="0" smtClean="0"/>
              <a:t>Числительные;</a:t>
            </a:r>
          </a:p>
          <a:p>
            <a:pPr marL="0" indent="0">
              <a:buNone/>
            </a:pPr>
            <a:r>
              <a:rPr lang="ru-RU" dirty="0" smtClean="0"/>
              <a:t>Страдательный залог;</a:t>
            </a:r>
          </a:p>
          <a:p>
            <a:pPr marL="0" indent="0">
              <a:buNone/>
            </a:pPr>
            <a:r>
              <a:rPr lang="en-US" dirty="0" smtClean="0"/>
              <a:t>Conditionals I and II;</a:t>
            </a:r>
          </a:p>
          <a:p>
            <a:pPr marL="0" indent="0">
              <a:buNone/>
            </a:pPr>
            <a:r>
              <a:rPr lang="en-US" dirty="0" smtClean="0"/>
              <a:t>I wish;</a:t>
            </a:r>
          </a:p>
          <a:p>
            <a:pPr marL="0" indent="0">
              <a:buNone/>
            </a:pPr>
            <a:r>
              <a:rPr lang="ru-RU" dirty="0" smtClean="0"/>
              <a:t>Отрицательные приставки и суффиксы</a:t>
            </a:r>
            <a:endParaRPr lang="en-US" dirty="0" smtClean="0"/>
          </a:p>
          <a:p>
            <a:pPr marL="0" indent="0">
              <a:buNone/>
            </a:pPr>
            <a:r>
              <a:rPr lang="ru-RU" dirty="0" smtClean="0"/>
              <a:t> </a:t>
            </a:r>
          </a:p>
          <a:p>
            <a:endParaRPr lang="ru-RU" dirty="0"/>
          </a:p>
        </p:txBody>
      </p:sp>
    </p:spTree>
    <p:extLst>
      <p:ext uri="{BB962C8B-B14F-4D97-AF65-F5344CB8AC3E}">
        <p14:creationId xmlns:p14="http://schemas.microsoft.com/office/powerpoint/2010/main" val="78380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Рекомендации учителям </a:t>
            </a:r>
            <a:endParaRPr lang="ru-RU" b="1" dirty="0"/>
          </a:p>
        </p:txBody>
      </p:sp>
      <p:sp>
        <p:nvSpPr>
          <p:cNvPr id="3" name="Объект 2"/>
          <p:cNvSpPr>
            <a:spLocks noGrp="1"/>
          </p:cNvSpPr>
          <p:nvPr>
            <p:ph idx="1"/>
          </p:nvPr>
        </p:nvSpPr>
        <p:spPr>
          <a:xfrm>
            <a:off x="467544" y="1128415"/>
            <a:ext cx="8229600" cy="4709120"/>
          </a:xfrm>
        </p:spPr>
        <p:txBody>
          <a:bodyPr>
            <a:noAutofit/>
          </a:bodyPr>
          <a:lstStyle/>
          <a:p>
            <a:pPr algn="just">
              <a:buFont typeface="+mj-lt"/>
              <a:buAutoNum type="arabicPeriod"/>
            </a:pPr>
            <a:r>
              <a:rPr lang="ru-RU" sz="2200" dirty="0"/>
              <a:t>С самого начала формирования навыков употребления форм глагола добиваться от учащихся понимания того, для чего употребляется то или иное время глагола и какие действия оно обозначает.</a:t>
            </a:r>
          </a:p>
          <a:p>
            <a:pPr algn="just">
              <a:buFont typeface="+mj-lt"/>
              <a:buAutoNum type="arabicPeriod"/>
            </a:pPr>
            <a:r>
              <a:rPr lang="ru-RU" sz="2200" dirty="0"/>
              <a:t>Познакомить учащихся с форматом заданий </a:t>
            </a:r>
            <a:r>
              <a:rPr lang="ru-RU" sz="2200" dirty="0" smtClean="0"/>
              <a:t>17-31 (нумерация согласно КИМ ОГЭ 2020) </a:t>
            </a:r>
            <a:r>
              <a:rPr lang="ru-RU" sz="2200" dirty="0"/>
              <a:t>и тренировать их выполнение в режиме ограниченного времени с последующим разбором ответов. </a:t>
            </a:r>
          </a:p>
          <a:p>
            <a:pPr algn="just">
              <a:buFont typeface="+mj-lt"/>
              <a:buAutoNum type="arabicPeriod"/>
            </a:pPr>
            <a:r>
              <a:rPr lang="ru-RU" sz="2200" dirty="0"/>
              <a:t>При обучении добиваться от учащихся внимательного прочтения всего текста до того, как они начинают выполнять задание. Учащимся нужно помнить, что им всегда следует изменить предложенную лексическую единицу и каждый раз перечитывать предложение с заполненным пропуском, чтобы убедиться, что оно имеет смысл.</a:t>
            </a:r>
          </a:p>
          <a:p>
            <a:pPr marL="0" indent="0" algn="just">
              <a:buNone/>
            </a:pPr>
            <a:r>
              <a:rPr lang="ru-RU" sz="2200" dirty="0" smtClean="0"/>
              <a:t> </a:t>
            </a:r>
            <a:endParaRPr lang="ru-RU" sz="2200" dirty="0"/>
          </a:p>
          <a:p>
            <a:pPr marL="0" indent="0">
              <a:buNone/>
            </a:pPr>
            <a:endParaRPr lang="ru-RU" sz="16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016103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t>Рекомендации учителям </a:t>
            </a:r>
            <a:endParaRPr lang="ru-RU" dirty="0"/>
          </a:p>
        </p:txBody>
      </p:sp>
      <p:sp>
        <p:nvSpPr>
          <p:cNvPr id="3" name="Объект 2"/>
          <p:cNvSpPr>
            <a:spLocks noGrp="1"/>
          </p:cNvSpPr>
          <p:nvPr>
            <p:ph idx="1"/>
          </p:nvPr>
        </p:nvSpPr>
        <p:spPr/>
        <p:txBody>
          <a:bodyPr>
            <a:noAutofit/>
          </a:bodyPr>
          <a:lstStyle/>
          <a:p>
            <a:pPr marL="457200" indent="-457200" algn="just">
              <a:buFont typeface="+mj-lt"/>
              <a:buAutoNum type="arabicPeriod" startAt="4"/>
            </a:pPr>
            <a:r>
              <a:rPr lang="ru-RU" sz="2000" dirty="0"/>
              <a:t>При обучении временам глагола обращать больше внимания на те случаи употребления времен, когда в предложении не употреблено наречие времени, а использование соответствующей видовременной формы глагола обусловлено контекстом. При этом учащимся нужно уметь аргументировать свой выбор видовременной формы глагола. Следует научить школьников делать правильный выбор между теми формами, которые они часто путают, например, </a:t>
            </a:r>
            <a:r>
              <a:rPr lang="en-US" sz="2000" dirty="0"/>
              <a:t>Past Simple</a:t>
            </a:r>
            <a:r>
              <a:rPr lang="ru-RU" sz="2000" dirty="0"/>
              <a:t> и </a:t>
            </a:r>
            <a:r>
              <a:rPr lang="en-US" sz="2000" dirty="0"/>
              <a:t>Present Perfect</a:t>
            </a:r>
            <a:r>
              <a:rPr lang="ru-RU" sz="2000" dirty="0"/>
              <a:t>, </a:t>
            </a:r>
            <a:r>
              <a:rPr lang="ru-RU" sz="2000" dirty="0" err="1"/>
              <a:t>Present</a:t>
            </a:r>
            <a:r>
              <a:rPr lang="ru-RU" sz="2000" dirty="0"/>
              <a:t> </a:t>
            </a:r>
            <a:r>
              <a:rPr lang="ru-RU" sz="2000" dirty="0" err="1"/>
              <a:t>Simple</a:t>
            </a:r>
            <a:r>
              <a:rPr lang="ru-RU" sz="2000" dirty="0"/>
              <a:t> и </a:t>
            </a:r>
            <a:r>
              <a:rPr lang="ru-RU" sz="2000" dirty="0" err="1"/>
              <a:t>Present</a:t>
            </a:r>
            <a:r>
              <a:rPr lang="ru-RU" sz="2000" dirty="0"/>
              <a:t> </a:t>
            </a:r>
            <a:r>
              <a:rPr lang="ru-RU" sz="2000" dirty="0" err="1"/>
              <a:t>Continuous</a:t>
            </a:r>
            <a:r>
              <a:rPr lang="ru-RU" sz="2000" dirty="0"/>
              <a:t>, </a:t>
            </a:r>
            <a:r>
              <a:rPr lang="en-US" sz="2000" dirty="0"/>
              <a:t>Present Simple Active</a:t>
            </a:r>
            <a:r>
              <a:rPr lang="ru-RU" sz="2000" dirty="0"/>
              <a:t> и </a:t>
            </a:r>
            <a:r>
              <a:rPr lang="en-US" sz="2000" dirty="0"/>
              <a:t>Present Simple Passive</a:t>
            </a:r>
            <a:r>
              <a:rPr lang="ru-RU" sz="2000" dirty="0"/>
              <a:t> и т.д. </a:t>
            </a:r>
            <a:endParaRPr lang="ru-RU" sz="2000" dirty="0" smtClean="0"/>
          </a:p>
          <a:p>
            <a:pPr marL="457200" indent="-457200" algn="just">
              <a:buFont typeface="+mj-lt"/>
              <a:buAutoNum type="arabicPeriod" startAt="4"/>
            </a:pPr>
            <a:r>
              <a:rPr lang="ru-RU" sz="2000" dirty="0"/>
              <a:t>При обучении грамматическим формам требовать от учащихся правильного написания слов, так как неправильное написание лексических единиц в разделе «Грамматика и лексика» приводит к тому, что тестируемый получает за тестовый вопрос 0 баллов.</a:t>
            </a:r>
          </a:p>
          <a:p>
            <a:pPr marL="457200" indent="-457200" algn="just">
              <a:buFont typeface="+mj-lt"/>
              <a:buAutoNum type="arabicPeriod" startAt="4"/>
            </a:pPr>
            <a:endParaRPr lang="ru-RU" sz="22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147390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t>Рекомендации учителям </a:t>
            </a:r>
            <a:endParaRPr lang="ru-RU" dirty="0"/>
          </a:p>
        </p:txBody>
      </p:sp>
      <p:sp>
        <p:nvSpPr>
          <p:cNvPr id="3" name="Объект 2"/>
          <p:cNvSpPr>
            <a:spLocks noGrp="1"/>
          </p:cNvSpPr>
          <p:nvPr>
            <p:ph idx="1"/>
          </p:nvPr>
        </p:nvSpPr>
        <p:spPr/>
        <p:txBody>
          <a:bodyPr>
            <a:noAutofit/>
          </a:bodyPr>
          <a:lstStyle/>
          <a:p>
            <a:pPr marL="457200" indent="-457200" algn="just">
              <a:buFont typeface="+mj-lt"/>
              <a:buAutoNum type="arabicPeriod" startAt="6"/>
            </a:pPr>
            <a:r>
              <a:rPr lang="ru-RU" sz="2200" dirty="0" smtClean="0"/>
              <a:t>Учителям </a:t>
            </a:r>
            <a:r>
              <a:rPr lang="ru-RU" sz="2200" dirty="0"/>
              <a:t>следует регулярно актуализировать пройденный грамматический материал, а также словообразование. Для этого возможно использовать коммуникативно направленные задания, поочерёдное использование различных видовременных форм в одном и том же предложении с необходимыми изменениями, пересказ текста, прочитанного в настоящем времени, в прошедшем времени и наоборот, заполнение таблиц и группирование слов по словообразовательным признакам, подбор синонимов/антонимов. Также следует регулярно закреплять лексические цепочки, состоящие из однокоренных слов, образованных с помощью тех аффиксов, которые перечислены в Кодификаторе.</a:t>
            </a:r>
            <a:r>
              <a:rPr lang="ru-RU" sz="2200" dirty="0" smtClean="0"/>
              <a:t> </a:t>
            </a:r>
            <a:endParaRPr lang="ru-RU" sz="22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03687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Раздел 4 (задание по письму)</a:t>
            </a:r>
            <a:endParaRPr lang="ru-RU" b="1" dirty="0"/>
          </a:p>
        </p:txBody>
      </p:sp>
      <p:sp>
        <p:nvSpPr>
          <p:cNvPr id="3" name="Объект 2"/>
          <p:cNvSpPr>
            <a:spLocks noGrp="1"/>
          </p:cNvSpPr>
          <p:nvPr>
            <p:ph idx="1"/>
          </p:nvPr>
        </p:nvSpPr>
        <p:spPr/>
        <p:txBody>
          <a:bodyPr/>
          <a:lstStyle/>
          <a:p>
            <a:r>
              <a:rPr lang="ru-RU" dirty="0"/>
              <a:t>З</a:t>
            </a:r>
            <a:r>
              <a:rPr lang="ru-RU" dirty="0" smtClean="0"/>
              <a:t>адание №32 проверяет умение написать личное письмо в ответ на письмо-стимул</a:t>
            </a:r>
          </a:p>
          <a:p>
            <a:r>
              <a:rPr lang="ru-RU" dirty="0" smtClean="0"/>
              <a:t>В письме необходимо дать ответ на 3 вопроса, заданных другу по переписке</a:t>
            </a:r>
          </a:p>
          <a:p>
            <a:r>
              <a:rPr lang="ru-RU" dirty="0" smtClean="0"/>
              <a:t>Объем 100-120 слов</a:t>
            </a:r>
          </a:p>
          <a:p>
            <a:r>
              <a:rPr lang="ru-RU" dirty="0" smtClean="0"/>
              <a:t>Должно быть оформлено в соответствии с нормами письменного этикета, принятыми в англо-говорящих странах</a:t>
            </a:r>
            <a:endParaRPr lang="ru-RU" dirty="0"/>
          </a:p>
        </p:txBody>
      </p:sp>
    </p:spTree>
    <p:extLst>
      <p:ext uri="{BB962C8B-B14F-4D97-AF65-F5344CB8AC3E}">
        <p14:creationId xmlns:p14="http://schemas.microsoft.com/office/powerpoint/2010/main" val="4084242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260648"/>
            <a:ext cx="7128792" cy="646331"/>
          </a:xfrm>
          <a:prstGeom prst="rect">
            <a:avLst/>
          </a:prstGeom>
          <a:noFill/>
        </p:spPr>
        <p:txBody>
          <a:bodyPr wrap="square" rtlCol="0">
            <a:spAutoFit/>
          </a:bodyPr>
          <a:lstStyle/>
          <a:p>
            <a:pPr algn="ctr"/>
            <a:r>
              <a:rPr lang="ru-RU" sz="3600" b="1" dirty="0" smtClean="0"/>
              <a:t>Задание </a:t>
            </a:r>
            <a:r>
              <a:rPr lang="ru-RU" sz="3600" b="1" dirty="0" smtClean="0">
                <a:latin typeface="Times New Roman" panose="02020603050405020304" pitchFamily="18" charset="0"/>
                <a:cs typeface="Times New Roman" panose="02020603050405020304" pitchFamily="18" charset="0"/>
              </a:rPr>
              <a:t>32</a:t>
            </a:r>
            <a:r>
              <a:rPr lang="ru-RU" sz="3600" b="1" dirty="0" smtClean="0"/>
              <a:t>: ПИСЬМО</a:t>
            </a:r>
            <a:endParaRPr lang="ru-RU" sz="3600" b="1" dirty="0"/>
          </a:p>
        </p:txBody>
      </p:sp>
      <p:sp>
        <p:nvSpPr>
          <p:cNvPr id="3" name="Содержимое 2"/>
          <p:cNvSpPr txBox="1">
            <a:spLocks/>
          </p:cNvSpPr>
          <p:nvPr/>
        </p:nvSpPr>
        <p:spPr>
          <a:xfrm>
            <a:off x="809150" y="1412776"/>
            <a:ext cx="8002588" cy="5073427"/>
          </a:xfrm>
          <a:prstGeom prst="rect">
            <a:avLst/>
          </a:prstGeom>
        </p:spPr>
        <p:txBody>
          <a:bodyPr tIns="0">
            <a:norm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marL="0">
              <a:spcBef>
                <a:spcPct val="0"/>
              </a:spcBef>
            </a:pPr>
            <a:r>
              <a:rPr lang="en-US" sz="2400" dirty="0" smtClean="0">
                <a:latin typeface="Arial" charset="0"/>
                <a:cs typeface="Arial" charset="0"/>
              </a:rPr>
              <a:t>You have 30 minutes to do this task.</a:t>
            </a:r>
            <a:endParaRPr lang="ru-RU" sz="2400" dirty="0" smtClean="0">
              <a:latin typeface="Arial" charset="0"/>
              <a:cs typeface="Arial" charset="0"/>
            </a:endParaRPr>
          </a:p>
          <a:p>
            <a:pPr marL="0">
              <a:spcBef>
                <a:spcPct val="0"/>
              </a:spcBef>
            </a:pPr>
            <a:r>
              <a:rPr lang="en-US" sz="2400" dirty="0" smtClean="0">
                <a:latin typeface="Arial" charset="0"/>
                <a:cs typeface="Arial" charset="0"/>
              </a:rPr>
              <a:t>You have received a letter from your English–speaking pen friend,</a:t>
            </a:r>
            <a:r>
              <a:rPr lang="ru-RU" sz="2400" dirty="0" smtClean="0">
                <a:latin typeface="Arial" charset="0"/>
                <a:cs typeface="Arial" charset="0"/>
              </a:rPr>
              <a:t> </a:t>
            </a:r>
            <a:r>
              <a:rPr lang="en-US" sz="2400" dirty="0" smtClean="0">
                <a:latin typeface="Arial" charset="0"/>
                <a:cs typeface="Arial" charset="0"/>
              </a:rPr>
              <a:t>Ben.</a:t>
            </a:r>
            <a:endParaRPr lang="ru-RU" sz="2400" dirty="0" smtClean="0">
              <a:latin typeface="Arial" charset="0"/>
              <a:cs typeface="Arial" charset="0"/>
            </a:endParaRPr>
          </a:p>
          <a:p>
            <a:pPr marL="0"/>
            <a:r>
              <a:rPr lang="en-US" sz="2800" i="1" dirty="0" smtClean="0"/>
              <a:t> …</a:t>
            </a:r>
            <a:r>
              <a:rPr lang="en-US" sz="2400" i="1" dirty="0" smtClean="0"/>
              <a:t>Next month I have to choose my subjects for the next year. I want to continue learning languages. I also need to improve my academic results in general. ...</a:t>
            </a:r>
            <a:endParaRPr lang="ru-RU" sz="2400" dirty="0" smtClean="0"/>
          </a:p>
          <a:p>
            <a:pPr marL="0"/>
            <a:r>
              <a:rPr lang="en-US" sz="2400" i="1" dirty="0" smtClean="0"/>
              <a:t>… How many lessons do you usually have a day? What foreign languages can you learn at school? What subject do you find the most important for your future career, why? ...</a:t>
            </a:r>
            <a:endParaRPr lang="ru-RU" sz="2400" dirty="0" smtClean="0"/>
          </a:p>
          <a:p>
            <a:pPr marL="0">
              <a:spcBef>
                <a:spcPct val="0"/>
              </a:spcBef>
            </a:pPr>
            <a:r>
              <a:rPr lang="en-US" sz="2400" dirty="0" smtClean="0">
                <a:latin typeface="Arial" charset="0"/>
                <a:cs typeface="Arial" charset="0"/>
              </a:rPr>
              <a:t>Write him a letter</a:t>
            </a:r>
            <a:r>
              <a:rPr lang="ru-RU" sz="2400" dirty="0" smtClean="0">
                <a:latin typeface="Arial" charset="0"/>
                <a:cs typeface="Arial" charset="0"/>
              </a:rPr>
              <a:t> </a:t>
            </a:r>
            <a:r>
              <a:rPr lang="en-US" sz="2400" dirty="0" smtClean="0">
                <a:latin typeface="Arial" charset="0"/>
                <a:cs typeface="Arial" charset="0"/>
              </a:rPr>
              <a:t>and answer his 3 questions.</a:t>
            </a:r>
            <a:endParaRPr lang="ru-RU" sz="2400" dirty="0" smtClean="0">
              <a:latin typeface="Arial" charset="0"/>
              <a:cs typeface="Arial" charset="0"/>
            </a:endParaRPr>
          </a:p>
          <a:p>
            <a:pPr marL="0">
              <a:spcBef>
                <a:spcPct val="0"/>
              </a:spcBef>
            </a:pPr>
            <a:r>
              <a:rPr lang="en-US" sz="2400" dirty="0" smtClean="0">
                <a:latin typeface="Arial" charset="0"/>
                <a:cs typeface="Arial" charset="0"/>
              </a:rPr>
              <a:t>Write 100 – 120 words. Remember the rules of letter writing.</a:t>
            </a:r>
            <a:endParaRPr lang="ru-RU" sz="2800" dirty="0" smtClean="0">
              <a:latin typeface="Arial" charset="0"/>
              <a:cs typeface="Arial" charset="0"/>
            </a:endParaRPr>
          </a:p>
          <a:p>
            <a:endParaRPr lang="ru-RU" dirty="0"/>
          </a:p>
        </p:txBody>
      </p:sp>
    </p:spTree>
    <p:extLst>
      <p:ext uri="{BB962C8B-B14F-4D97-AF65-F5344CB8AC3E}">
        <p14:creationId xmlns:p14="http://schemas.microsoft.com/office/powerpoint/2010/main" val="2899053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3648" y="188640"/>
            <a:ext cx="7128792" cy="646331"/>
          </a:xfrm>
          <a:prstGeom prst="rect">
            <a:avLst/>
          </a:prstGeom>
          <a:noFill/>
        </p:spPr>
        <p:txBody>
          <a:bodyPr wrap="square" rtlCol="0">
            <a:spAutoFit/>
          </a:bodyPr>
          <a:lstStyle/>
          <a:p>
            <a:pPr algn="ctr"/>
            <a:r>
              <a:rPr lang="ru-RU" sz="3600" b="1" u="sng" dirty="0" smtClean="0"/>
              <a:t>Критерии оценивания задания 32</a:t>
            </a:r>
            <a:r>
              <a:rPr lang="ru-RU" sz="3600" b="1" dirty="0" smtClean="0"/>
              <a:t>:</a:t>
            </a:r>
            <a:endParaRPr lang="ru-RU" sz="3600" b="1" dirty="0"/>
          </a:p>
        </p:txBody>
      </p:sp>
      <p:graphicFrame>
        <p:nvGraphicFramePr>
          <p:cNvPr id="4" name="Таблица 3"/>
          <p:cNvGraphicFramePr>
            <a:graphicFrameLocks noGrp="1"/>
          </p:cNvGraphicFramePr>
          <p:nvPr>
            <p:extLst/>
          </p:nvPr>
        </p:nvGraphicFramePr>
        <p:xfrm>
          <a:off x="539552" y="908720"/>
          <a:ext cx="8064896" cy="5359064"/>
        </p:xfrm>
        <a:graphic>
          <a:graphicData uri="http://schemas.openxmlformats.org/drawingml/2006/table">
            <a:tbl>
              <a:tblPr firstRow="1" bandRow="1">
                <a:tableStyleId>{5C22544A-7EE6-4342-B048-85BDC9FD1C3A}</a:tableStyleId>
              </a:tblPr>
              <a:tblGrid>
                <a:gridCol w="4320480">
                  <a:extLst>
                    <a:ext uri="{9D8B030D-6E8A-4147-A177-3AD203B41FA5}">
                      <a16:colId xmlns="" xmlns:a16="http://schemas.microsoft.com/office/drawing/2014/main" val="20000"/>
                    </a:ext>
                  </a:extLst>
                </a:gridCol>
                <a:gridCol w="1890365">
                  <a:extLst>
                    <a:ext uri="{9D8B030D-6E8A-4147-A177-3AD203B41FA5}">
                      <a16:colId xmlns="" xmlns:a16="http://schemas.microsoft.com/office/drawing/2014/main" val="20001"/>
                    </a:ext>
                  </a:extLst>
                </a:gridCol>
                <a:gridCol w="1854051">
                  <a:extLst>
                    <a:ext uri="{9D8B030D-6E8A-4147-A177-3AD203B41FA5}">
                      <a16:colId xmlns="" xmlns:a16="http://schemas.microsoft.com/office/drawing/2014/main" val="20002"/>
                    </a:ext>
                  </a:extLst>
                </a:gridCol>
              </a:tblGrid>
              <a:tr h="996866">
                <a:tc>
                  <a:txBody>
                    <a:bodyPr/>
                    <a:lstStyle/>
                    <a:p>
                      <a:pPr algn="ctr"/>
                      <a:r>
                        <a:rPr lang="ru-RU" sz="2800" dirty="0" smtClean="0">
                          <a:solidFill>
                            <a:schemeClr val="tx1"/>
                          </a:solidFill>
                        </a:rPr>
                        <a:t>Критерии оценивания</a:t>
                      </a:r>
                      <a:endParaRPr lang="ru-RU" sz="2800" dirty="0">
                        <a:solidFill>
                          <a:schemeClr val="tx1"/>
                        </a:solidFill>
                      </a:endParaRPr>
                    </a:p>
                  </a:txBody>
                  <a:tcPr/>
                </a:tc>
                <a:tc>
                  <a:txBody>
                    <a:bodyPr/>
                    <a:lstStyle/>
                    <a:p>
                      <a:pPr algn="ctr"/>
                      <a:r>
                        <a:rPr lang="ru-RU" sz="2800" dirty="0" smtClean="0">
                          <a:solidFill>
                            <a:schemeClr val="tx1"/>
                          </a:solidFill>
                        </a:rPr>
                        <a:t>Максим балл</a:t>
                      </a:r>
                      <a:endParaRPr lang="ru-RU" sz="2800" dirty="0">
                        <a:solidFill>
                          <a:schemeClr val="tx1"/>
                        </a:solidFill>
                      </a:endParaRPr>
                    </a:p>
                  </a:txBody>
                  <a:tcPr/>
                </a:tc>
                <a:tc>
                  <a:txBody>
                    <a:bodyPr/>
                    <a:lstStyle/>
                    <a:p>
                      <a:pPr algn="ctr"/>
                      <a:r>
                        <a:rPr lang="ru-RU" sz="2800" dirty="0" err="1" smtClean="0">
                          <a:solidFill>
                            <a:schemeClr val="tx1"/>
                          </a:solidFill>
                        </a:rPr>
                        <a:t>Миним</a:t>
                      </a:r>
                      <a:r>
                        <a:rPr lang="ru-RU" sz="2800" dirty="0" smtClean="0">
                          <a:solidFill>
                            <a:schemeClr val="tx1"/>
                          </a:solidFill>
                        </a:rPr>
                        <a:t> балл</a:t>
                      </a:r>
                      <a:endParaRPr lang="ru-RU" sz="2800" dirty="0">
                        <a:solidFill>
                          <a:schemeClr val="tx1"/>
                        </a:solidFill>
                      </a:endParaRPr>
                    </a:p>
                  </a:txBody>
                  <a:tcPr/>
                </a:tc>
                <a:extLst>
                  <a:ext uri="{0D108BD9-81ED-4DB2-BD59-A6C34878D82A}">
                    <a16:rowId xmlns="" xmlns:a16="http://schemas.microsoft.com/office/drawing/2014/main" val="10000"/>
                  </a:ext>
                </a:extLst>
              </a:tr>
              <a:tr h="996866">
                <a:tc>
                  <a:txBody>
                    <a:bodyPr/>
                    <a:lstStyle/>
                    <a:p>
                      <a:r>
                        <a:rPr lang="ru-RU" sz="2800" b="1" dirty="0" smtClean="0">
                          <a:latin typeface="Times New Roman" panose="02020603050405020304" pitchFamily="18" charset="0"/>
                          <a:cs typeface="Times New Roman" panose="02020603050405020304" pitchFamily="18" charset="0"/>
                        </a:rPr>
                        <a:t>К1</a:t>
                      </a:r>
                      <a:r>
                        <a:rPr lang="ru-RU" sz="2800" b="1" dirty="0" smtClean="0"/>
                        <a:t> – Решение коммуникативной задачи</a:t>
                      </a:r>
                      <a:endParaRPr lang="ru-RU" sz="2800" b="1" dirty="0"/>
                    </a:p>
                  </a:txBody>
                  <a:tcPr/>
                </a:tc>
                <a:tc>
                  <a:txBody>
                    <a:bodyPr/>
                    <a:lstStyle/>
                    <a:p>
                      <a:pPr algn="ctr"/>
                      <a:r>
                        <a:rPr lang="ru-RU" sz="2800" b="1" dirty="0" smtClean="0">
                          <a:latin typeface="Times New Roman" panose="02020603050405020304" pitchFamily="18" charset="0"/>
                          <a:cs typeface="Times New Roman" panose="02020603050405020304" pitchFamily="18" charset="0"/>
                        </a:rPr>
                        <a:t>3</a:t>
                      </a:r>
                      <a:r>
                        <a:rPr lang="ru-RU" sz="2800" b="1" dirty="0" smtClean="0"/>
                        <a:t> балла</a:t>
                      </a:r>
                      <a:endParaRPr lang="ru-RU" sz="2800" b="1" dirty="0"/>
                    </a:p>
                  </a:txBody>
                  <a:tcPr/>
                </a:tc>
                <a:tc>
                  <a:txBody>
                    <a:bodyPr/>
                    <a:lstStyle/>
                    <a:p>
                      <a:pPr algn="ctr"/>
                      <a:r>
                        <a:rPr lang="ru-RU" sz="2800" b="1" dirty="0" smtClean="0">
                          <a:latin typeface="Times New Roman" panose="02020603050405020304" pitchFamily="18" charset="0"/>
                          <a:cs typeface="Times New Roman" panose="02020603050405020304" pitchFamily="18" charset="0"/>
                        </a:rPr>
                        <a:t>0</a:t>
                      </a:r>
                      <a:r>
                        <a:rPr lang="ru-RU" sz="2800" b="1" dirty="0" smtClean="0"/>
                        <a:t> баллов</a:t>
                      </a:r>
                      <a:endParaRPr lang="ru-RU" sz="2800" b="1" dirty="0"/>
                    </a:p>
                  </a:txBody>
                  <a:tcPr/>
                </a:tc>
                <a:extLst>
                  <a:ext uri="{0D108BD9-81ED-4DB2-BD59-A6C34878D82A}">
                    <a16:rowId xmlns="" xmlns:a16="http://schemas.microsoft.com/office/drawing/2014/main" val="10001"/>
                  </a:ext>
                </a:extLst>
              </a:tr>
              <a:tr h="996866">
                <a:tc>
                  <a:txBody>
                    <a:bodyPr/>
                    <a:lstStyle/>
                    <a:p>
                      <a:r>
                        <a:rPr lang="ru-RU" sz="2800" b="1" dirty="0" smtClean="0">
                          <a:latin typeface="Times New Roman" panose="02020603050405020304" pitchFamily="18" charset="0"/>
                          <a:cs typeface="Times New Roman" panose="02020603050405020304" pitchFamily="18" charset="0"/>
                        </a:rPr>
                        <a:t>К2</a:t>
                      </a:r>
                      <a:r>
                        <a:rPr lang="ru-RU" sz="2800" b="1" dirty="0" smtClean="0"/>
                        <a:t> – Организация текста</a:t>
                      </a:r>
                      <a:endParaRPr lang="ru-RU" sz="2800" b="1" dirty="0"/>
                    </a:p>
                  </a:txBody>
                  <a:tcPr/>
                </a:tc>
                <a:tc>
                  <a:txBody>
                    <a:bodyPr/>
                    <a:lstStyle/>
                    <a:p>
                      <a:pPr algn="ctr"/>
                      <a:r>
                        <a:rPr lang="ru-RU" sz="2800" b="1" dirty="0" smtClean="0">
                          <a:latin typeface="Times New Roman" panose="02020603050405020304" pitchFamily="18" charset="0"/>
                          <a:cs typeface="Times New Roman" panose="02020603050405020304" pitchFamily="18" charset="0"/>
                        </a:rPr>
                        <a:t>2</a:t>
                      </a:r>
                      <a:r>
                        <a:rPr lang="ru-RU" sz="2800" b="1" dirty="0" smtClean="0"/>
                        <a:t> балла</a:t>
                      </a:r>
                      <a:endParaRPr lang="ru-RU" sz="2800" b="1" dirty="0"/>
                    </a:p>
                  </a:txBody>
                  <a:tcPr/>
                </a:tc>
                <a:tc>
                  <a:txBody>
                    <a:bodyPr/>
                    <a:lstStyle/>
                    <a:p>
                      <a:pPr algn="ctr"/>
                      <a:r>
                        <a:rPr lang="ru-RU" sz="2800" b="1" dirty="0" smtClean="0">
                          <a:latin typeface="Times New Roman" panose="02020603050405020304" pitchFamily="18" charset="0"/>
                          <a:cs typeface="Times New Roman" panose="02020603050405020304" pitchFamily="18" charset="0"/>
                        </a:rPr>
                        <a:t>0</a:t>
                      </a:r>
                      <a:r>
                        <a:rPr lang="ru-RU" sz="2800" b="1" dirty="0" smtClean="0"/>
                        <a:t> баллов</a:t>
                      </a:r>
                      <a:endParaRPr lang="ru-RU" sz="2800" b="1" dirty="0"/>
                    </a:p>
                  </a:txBody>
                  <a:tcPr/>
                </a:tc>
                <a:extLst>
                  <a:ext uri="{0D108BD9-81ED-4DB2-BD59-A6C34878D82A}">
                    <a16:rowId xmlns="" xmlns:a16="http://schemas.microsoft.com/office/drawing/2014/main" val="10002"/>
                  </a:ext>
                </a:extLst>
              </a:tr>
              <a:tr h="996866">
                <a:tc>
                  <a:txBody>
                    <a:bodyPr/>
                    <a:lstStyle/>
                    <a:p>
                      <a:r>
                        <a:rPr lang="ru-RU" sz="2800" b="1" dirty="0" smtClean="0">
                          <a:latin typeface="Times New Roman" panose="02020603050405020304" pitchFamily="18" charset="0"/>
                          <a:cs typeface="Times New Roman" panose="02020603050405020304" pitchFamily="18" charset="0"/>
                        </a:rPr>
                        <a:t>К3</a:t>
                      </a:r>
                      <a:r>
                        <a:rPr lang="ru-RU" sz="2800" b="1" dirty="0" smtClean="0"/>
                        <a:t> – Лексико-грамматическое оформление речи </a:t>
                      </a:r>
                      <a:endParaRPr lang="ru-RU" sz="2800" b="1" dirty="0"/>
                    </a:p>
                  </a:txBody>
                  <a:tcPr/>
                </a:tc>
                <a:tc>
                  <a:txBody>
                    <a:bodyPr/>
                    <a:lstStyle/>
                    <a:p>
                      <a:pPr algn="ctr"/>
                      <a:r>
                        <a:rPr lang="ru-RU" sz="2800" b="1" dirty="0" smtClean="0">
                          <a:latin typeface="Times New Roman" panose="02020603050405020304" pitchFamily="18" charset="0"/>
                          <a:cs typeface="Times New Roman" panose="02020603050405020304" pitchFamily="18" charset="0"/>
                        </a:rPr>
                        <a:t>3</a:t>
                      </a:r>
                      <a:r>
                        <a:rPr lang="ru-RU" sz="2800" b="1" dirty="0" smtClean="0"/>
                        <a:t> балла</a:t>
                      </a:r>
                      <a:endParaRPr lang="ru-RU" sz="2800" b="1" dirty="0"/>
                    </a:p>
                  </a:txBody>
                  <a:tcPr/>
                </a:tc>
                <a:tc>
                  <a:txBody>
                    <a:bodyPr/>
                    <a:lstStyle/>
                    <a:p>
                      <a:pPr algn="ctr"/>
                      <a:r>
                        <a:rPr lang="ru-RU" sz="2800" b="1" dirty="0" smtClean="0">
                          <a:latin typeface="Times New Roman" panose="02020603050405020304" pitchFamily="18" charset="0"/>
                          <a:cs typeface="Times New Roman" panose="02020603050405020304" pitchFamily="18" charset="0"/>
                        </a:rPr>
                        <a:t>0</a:t>
                      </a:r>
                      <a:r>
                        <a:rPr lang="ru-RU" sz="2800" b="1" dirty="0" smtClean="0"/>
                        <a:t> баллов</a:t>
                      </a:r>
                      <a:endParaRPr lang="ru-RU" sz="2800" b="1" dirty="0"/>
                    </a:p>
                  </a:txBody>
                  <a:tcPr/>
                </a:tc>
                <a:extLst>
                  <a:ext uri="{0D108BD9-81ED-4DB2-BD59-A6C34878D82A}">
                    <a16:rowId xmlns="" xmlns:a16="http://schemas.microsoft.com/office/drawing/2014/main" val="10003"/>
                  </a:ext>
                </a:extLst>
              </a:tr>
              <a:tr h="996866">
                <a:tc>
                  <a:txBody>
                    <a:bodyPr/>
                    <a:lstStyle/>
                    <a:p>
                      <a:r>
                        <a:rPr lang="ru-RU" sz="2800" b="1" dirty="0" smtClean="0">
                          <a:latin typeface="Times New Roman" panose="02020603050405020304" pitchFamily="18" charset="0"/>
                          <a:cs typeface="Times New Roman" panose="02020603050405020304" pitchFamily="18" charset="0"/>
                        </a:rPr>
                        <a:t>К4</a:t>
                      </a:r>
                      <a:r>
                        <a:rPr lang="ru-RU" sz="2800" b="1" dirty="0" smtClean="0"/>
                        <a:t> – Орфография и пунктуация</a:t>
                      </a:r>
                      <a:endParaRPr lang="ru-RU" sz="2800" b="1" dirty="0"/>
                    </a:p>
                  </a:txBody>
                  <a:tcPr/>
                </a:tc>
                <a:tc>
                  <a:txBody>
                    <a:bodyPr/>
                    <a:lstStyle/>
                    <a:p>
                      <a:pPr algn="ctr"/>
                      <a:r>
                        <a:rPr lang="ru-RU" sz="2800" b="1" dirty="0" smtClean="0">
                          <a:latin typeface="Times New Roman" panose="02020603050405020304" pitchFamily="18" charset="0"/>
                          <a:cs typeface="Times New Roman" panose="02020603050405020304" pitchFamily="18" charset="0"/>
                        </a:rPr>
                        <a:t>2</a:t>
                      </a:r>
                      <a:r>
                        <a:rPr lang="ru-RU" sz="2800" b="1" dirty="0" smtClean="0"/>
                        <a:t> балла</a:t>
                      </a:r>
                      <a:endParaRPr lang="ru-RU" sz="2800" b="1" dirty="0"/>
                    </a:p>
                  </a:txBody>
                  <a:tcPr/>
                </a:tc>
                <a:tc>
                  <a:txBody>
                    <a:bodyPr/>
                    <a:lstStyle/>
                    <a:p>
                      <a:pPr algn="ctr"/>
                      <a:r>
                        <a:rPr lang="ru-RU" sz="2800" b="1" dirty="0" smtClean="0">
                          <a:latin typeface="Times New Roman" panose="02020603050405020304" pitchFamily="18" charset="0"/>
                          <a:cs typeface="Times New Roman" panose="02020603050405020304" pitchFamily="18" charset="0"/>
                        </a:rPr>
                        <a:t>0</a:t>
                      </a:r>
                      <a:r>
                        <a:rPr lang="ru-RU" sz="2800" b="1" dirty="0" smtClean="0"/>
                        <a:t> баллов</a:t>
                      </a:r>
                      <a:endParaRPr lang="ru-RU" sz="2800" b="1" dirty="0"/>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743723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Autofit/>
          </a:bodyPr>
          <a:lstStyle/>
          <a:p>
            <a:r>
              <a:rPr lang="ru-RU" sz="2800" b="1" dirty="0"/>
              <a:t>Статистический анализ выполняемости заданий </a:t>
            </a:r>
            <a:r>
              <a:rPr lang="ru-RU" sz="2800" b="1" dirty="0" smtClean="0"/>
              <a:t>КИМ </a:t>
            </a:r>
            <a:r>
              <a:rPr lang="ru-RU" sz="2800" b="1" dirty="0"/>
              <a:t>ОГЭ </a:t>
            </a:r>
            <a:r>
              <a:rPr lang="ru-RU" sz="2800" b="1" dirty="0" smtClean="0"/>
              <a:t>раздела «Письмо» в </a:t>
            </a:r>
            <a:r>
              <a:rPr lang="ru-RU" sz="2800" b="1" dirty="0"/>
              <a:t>2019 </a:t>
            </a:r>
            <a:r>
              <a:rPr lang="ru-RU" sz="2800" b="1" dirty="0" smtClean="0"/>
              <a:t>г.</a:t>
            </a:r>
            <a:endParaRPr lang="ru-RU" sz="28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339626950"/>
              </p:ext>
            </p:extLst>
          </p:nvPr>
        </p:nvGraphicFramePr>
        <p:xfrm>
          <a:off x="107504" y="1484784"/>
          <a:ext cx="8928991" cy="3729322"/>
        </p:xfrm>
        <a:graphic>
          <a:graphicData uri="http://schemas.openxmlformats.org/drawingml/2006/table">
            <a:tbl>
              <a:tblPr firstRow="1" firstCol="1" bandRow="1">
                <a:tableStyleId>{5C22544A-7EE6-4342-B048-85BDC9FD1C3A}</a:tableStyleId>
              </a:tblPr>
              <a:tblGrid>
                <a:gridCol w="910939">
                  <a:extLst>
                    <a:ext uri="{9D8B030D-6E8A-4147-A177-3AD203B41FA5}">
                      <a16:colId xmlns:a16="http://schemas.microsoft.com/office/drawing/2014/main" xmlns="" val="20000"/>
                    </a:ext>
                  </a:extLst>
                </a:gridCol>
                <a:gridCol w="3422275">
                  <a:extLst>
                    <a:ext uri="{9D8B030D-6E8A-4147-A177-3AD203B41FA5}">
                      <a16:colId xmlns:a16="http://schemas.microsoft.com/office/drawing/2014/main" xmlns="" val="20001"/>
                    </a:ext>
                  </a:extLst>
                </a:gridCol>
                <a:gridCol w="1046687">
                  <a:extLst>
                    <a:ext uri="{9D8B030D-6E8A-4147-A177-3AD203B41FA5}">
                      <a16:colId xmlns:a16="http://schemas.microsoft.com/office/drawing/2014/main" xmlns="" val="20002"/>
                    </a:ext>
                  </a:extLst>
                </a:gridCol>
                <a:gridCol w="1198510">
                  <a:extLst>
                    <a:ext uri="{9D8B030D-6E8A-4147-A177-3AD203B41FA5}">
                      <a16:colId xmlns:a16="http://schemas.microsoft.com/office/drawing/2014/main" xmlns="" val="20003"/>
                    </a:ext>
                  </a:extLst>
                </a:gridCol>
                <a:gridCol w="587645">
                  <a:extLst>
                    <a:ext uri="{9D8B030D-6E8A-4147-A177-3AD203B41FA5}">
                      <a16:colId xmlns:a16="http://schemas.microsoft.com/office/drawing/2014/main" xmlns="" val="20004"/>
                    </a:ext>
                  </a:extLst>
                </a:gridCol>
                <a:gridCol w="587645">
                  <a:extLst>
                    <a:ext uri="{9D8B030D-6E8A-4147-A177-3AD203B41FA5}">
                      <a16:colId xmlns:a16="http://schemas.microsoft.com/office/drawing/2014/main" xmlns="" val="20005"/>
                    </a:ext>
                  </a:extLst>
                </a:gridCol>
                <a:gridCol w="587645">
                  <a:extLst>
                    <a:ext uri="{9D8B030D-6E8A-4147-A177-3AD203B41FA5}">
                      <a16:colId xmlns:a16="http://schemas.microsoft.com/office/drawing/2014/main" xmlns="" val="20006"/>
                    </a:ext>
                  </a:extLst>
                </a:gridCol>
                <a:gridCol w="587645">
                  <a:extLst>
                    <a:ext uri="{9D8B030D-6E8A-4147-A177-3AD203B41FA5}">
                      <a16:colId xmlns:a16="http://schemas.microsoft.com/office/drawing/2014/main" xmlns="" val="20007"/>
                    </a:ext>
                  </a:extLst>
                </a:gridCol>
              </a:tblGrid>
              <a:tr h="924542">
                <a:tc rowSpan="2">
                  <a:txBody>
                    <a:bodyPr/>
                    <a:lstStyle/>
                    <a:p>
                      <a:pPr algn="ctr">
                        <a:lnSpc>
                          <a:spcPct val="115000"/>
                        </a:lnSpc>
                        <a:spcAft>
                          <a:spcPts val="0"/>
                        </a:spcAft>
                      </a:pPr>
                      <a:r>
                        <a:rPr lang="ru-RU" sz="1400" b="1" dirty="0" err="1">
                          <a:effectLst/>
                          <a:latin typeface="Times New Roman" panose="02020603050405020304" pitchFamily="18" charset="0"/>
                          <a:cs typeface="Times New Roman" panose="02020603050405020304" pitchFamily="18" charset="0"/>
                        </a:rPr>
                        <a:t>Обознач</a:t>
                      </a:r>
                      <a:r>
                        <a:rPr lang="ru-RU" sz="1400" b="1" dirty="0">
                          <a:effectLst/>
                          <a:latin typeface="Times New Roman" panose="02020603050405020304" pitchFamily="18" charset="0"/>
                          <a:cs typeface="Times New Roman" panose="02020603050405020304" pitchFamily="18" charset="0"/>
                        </a:rPr>
                        <a:t>.</a:t>
                      </a:r>
                    </a:p>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задания в работе</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Проверяемые элементы содержания / умения</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Уровень сложности задания</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Средний процент выполнения</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gridSpan="4">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Процент </a:t>
                      </a:r>
                    </a:p>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выполнения по региону в группах, получивших отметку</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45718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«2»</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«4»</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«5»</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58136">
                <a:tc gridSpan="8">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Раздел 4. Задание по письменной речи</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2"/>
                  </a:ext>
                </a:extLst>
              </a:tr>
              <a:tr h="458136">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33_К1</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rowSpan="4">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4.3/Письмо личного характера в ответ на письмо-стимул</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П</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81,58</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3,70</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66,08</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79,14</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87,92</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58136">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33_К2</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П</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89,98</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2,78</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75,08</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88,43</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95,59</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458136">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33_К3</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П</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76,82</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0,00</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38,47</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69,46</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92,95</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458136">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33_К4</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vMerge="1">
                  <a:txBody>
                    <a:bodyPr/>
                    <a:lstStyle/>
                    <a:p>
                      <a:endParaRPr lang="ru-RU"/>
                    </a:p>
                  </a:txBody>
                  <a:tcP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П</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92,62</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0,00</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75,44</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91,72</a:t>
                      </a:r>
                      <a:endParaRPr lang="ru-RU" sz="1400" b="1">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98,50</a:t>
                      </a:r>
                      <a:endParaRPr lang="ru-RU" sz="1400" b="1"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6524904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a:t>Анализ результатов выполнения </a:t>
            </a:r>
            <a:r>
              <a:rPr lang="ru-RU" sz="3600" b="1" dirty="0" smtClean="0"/>
              <a:t>задания раздела «Письмо»</a:t>
            </a:r>
            <a:endParaRPr lang="ru-RU" sz="3600" dirty="0"/>
          </a:p>
        </p:txBody>
      </p:sp>
      <p:sp>
        <p:nvSpPr>
          <p:cNvPr id="3" name="Объект 2"/>
          <p:cNvSpPr>
            <a:spLocks noGrp="1"/>
          </p:cNvSpPr>
          <p:nvPr>
            <p:ph idx="1"/>
          </p:nvPr>
        </p:nvSpPr>
        <p:spPr>
          <a:xfrm>
            <a:off x="467544" y="1772816"/>
            <a:ext cx="8229600" cy="4525963"/>
          </a:xfrm>
        </p:spPr>
        <p:txBody>
          <a:bodyPr>
            <a:noAutofit/>
          </a:bodyPr>
          <a:lstStyle/>
          <a:p>
            <a:pPr marL="0" indent="0" algn="just">
              <a:buNone/>
            </a:pPr>
            <a:r>
              <a:rPr lang="ru-RU" sz="2400" dirty="0" smtClean="0"/>
              <a:t>В </a:t>
            </a:r>
            <a:r>
              <a:rPr lang="ru-RU" sz="2400" dirty="0"/>
              <a:t>2019 году можно выделить следующие наиболее типичные ошибки (недочёты) по критерию 1 («Решение коммуникативной задачи»):</a:t>
            </a:r>
          </a:p>
          <a:p>
            <a:pPr algn="just"/>
            <a:r>
              <a:rPr lang="ru-RU" sz="2400" dirty="0" smtClean="0"/>
              <a:t>отсутствие </a:t>
            </a:r>
            <a:r>
              <a:rPr lang="ru-RU" sz="2400" dirty="0"/>
              <a:t>ответа на вопрос;</a:t>
            </a:r>
          </a:p>
          <a:p>
            <a:pPr algn="just"/>
            <a:r>
              <a:rPr lang="ru-RU" sz="2400" dirty="0" smtClean="0"/>
              <a:t>неполный </a:t>
            </a:r>
            <a:r>
              <a:rPr lang="ru-RU" sz="2400" dirty="0"/>
              <a:t>ответ на вопрос;</a:t>
            </a:r>
          </a:p>
          <a:p>
            <a:pPr algn="just"/>
            <a:r>
              <a:rPr lang="ru-RU" sz="2400" dirty="0" smtClean="0"/>
              <a:t>неполное </a:t>
            </a:r>
            <a:r>
              <a:rPr lang="ru-RU" sz="2400" dirty="0"/>
              <a:t>соблюдение норм вежливости, например, (неполное) ссылка на предыдущие контакты или отсутствие надежды на будущие контакты.</a:t>
            </a:r>
          </a:p>
          <a:p>
            <a:pPr marL="0" indent="0" algn="just">
              <a:buNone/>
            </a:pPr>
            <a:r>
              <a:rPr lang="ru-RU" sz="2400" dirty="0"/>
              <a:t>Среди наиболее распространённых ошибок по критерию 2 («Организация») ошибки в логике и в средствах логической связи</a:t>
            </a:r>
            <a:r>
              <a:rPr lang="ru-RU" sz="2400" dirty="0" smtClean="0"/>
              <a:t>.</a:t>
            </a:r>
            <a:endParaRPr lang="ru-RU" sz="2400" dirty="0"/>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06679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16632"/>
            <a:ext cx="8388424" cy="6463308"/>
          </a:xfrm>
          <a:prstGeom prst="rect">
            <a:avLst/>
          </a:prstGeom>
        </p:spPr>
        <p:txBody>
          <a:bodyPr wrap="square">
            <a:spAutoFit/>
          </a:bodyPr>
          <a:lstStyle/>
          <a:p>
            <a:pPr algn="ctr"/>
            <a:r>
              <a:rPr lang="ru-RU" sz="2800" b="1" u="sng" dirty="0"/>
              <a:t>Документы, определяющие содержание КИМ </a:t>
            </a:r>
            <a:r>
              <a:rPr lang="ru-RU" sz="2800" b="1" u="sng" dirty="0" smtClean="0"/>
              <a:t>ОГЭ  </a:t>
            </a:r>
            <a:r>
              <a:rPr lang="ru-RU" sz="2800" b="1" u="sng" dirty="0"/>
              <a:t>по </a:t>
            </a:r>
            <a:r>
              <a:rPr lang="ru-RU" sz="2800" b="1" u="sng" dirty="0" smtClean="0"/>
              <a:t>ИЯ в 2020 году</a:t>
            </a:r>
            <a:endParaRPr lang="ru-RU" sz="2800" b="1" u="sng" dirty="0"/>
          </a:p>
          <a:p>
            <a:pPr algn="ctr"/>
            <a:r>
              <a:rPr lang="ru-RU" sz="2800" b="1" u="sng" dirty="0" smtClean="0">
                <a:latin typeface="+mj-lt"/>
                <a:cs typeface="Times New Roman" panose="02020603050405020304" pitchFamily="18" charset="0"/>
              </a:rPr>
              <a:t> </a:t>
            </a:r>
          </a:p>
          <a:p>
            <a:pPr marL="571500" indent="-571500" algn="just">
              <a:buFont typeface="Wingdings" panose="05000000000000000000" pitchFamily="2" charset="2"/>
              <a:buChar char="Ø"/>
            </a:pPr>
            <a:r>
              <a:rPr lang="ru-RU" sz="2200" dirty="0" smtClean="0"/>
              <a:t>Содержание </a:t>
            </a:r>
            <a:r>
              <a:rPr lang="ru-RU" sz="2200" dirty="0"/>
              <a:t>КИМ определяется на основе Федерального государственного образовательного стандарта основного общего образования (приказ </a:t>
            </a:r>
            <a:r>
              <a:rPr lang="ru-RU" sz="2200" dirty="0" err="1"/>
              <a:t>Минобрнауки</a:t>
            </a:r>
            <a:r>
              <a:rPr lang="ru-RU" sz="2200" dirty="0"/>
              <a:t> России от 17.12.2010 № 1897) с учётом Примерной основной образовательной программы основного общего образования (одобрена решением Федерального учебно-методического объединения по общему образованию (протокол от 08.04.2015 № 1/15)). </a:t>
            </a:r>
            <a:endParaRPr lang="ru-RU" sz="2200" dirty="0" smtClean="0"/>
          </a:p>
          <a:p>
            <a:pPr marL="571500" indent="-571500" algn="just">
              <a:buFont typeface="Wingdings" panose="05000000000000000000" pitchFamily="2" charset="2"/>
              <a:buChar char="Ø"/>
            </a:pPr>
            <a:r>
              <a:rPr lang="ru-RU" sz="2200" dirty="0" smtClean="0"/>
              <a:t>В </a:t>
            </a:r>
            <a:r>
              <a:rPr lang="ru-RU" sz="2200" dirty="0"/>
              <a:t>КИМ обеспечена преемственность проверяемого содержания с Федеральным компонентом государственного стандарта основного общего образования по иностранным языкам (приказ Минобразования России от 05.03.2004 № 1089 «Об утверждении Федерального компонента государственных образовательных стандартов начального общего, основного общего и среднего (полного) общего образования»). </a:t>
            </a:r>
            <a:endParaRPr lang="ru-RU"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04909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a:t>Анализ результатов выполнения </a:t>
            </a:r>
            <a:r>
              <a:rPr lang="ru-RU" sz="3600" b="1" dirty="0" smtClean="0"/>
              <a:t>задания раздела «Письмо»</a:t>
            </a:r>
            <a:endParaRPr lang="ru-RU" sz="3600" dirty="0"/>
          </a:p>
        </p:txBody>
      </p:sp>
      <p:sp>
        <p:nvSpPr>
          <p:cNvPr id="3" name="Объект 2"/>
          <p:cNvSpPr>
            <a:spLocks noGrp="1"/>
          </p:cNvSpPr>
          <p:nvPr>
            <p:ph idx="1"/>
          </p:nvPr>
        </p:nvSpPr>
        <p:spPr>
          <a:xfrm>
            <a:off x="467544" y="1772816"/>
            <a:ext cx="8229600" cy="4525963"/>
          </a:xfrm>
        </p:spPr>
        <p:txBody>
          <a:bodyPr>
            <a:noAutofit/>
          </a:bodyPr>
          <a:lstStyle/>
          <a:p>
            <a:pPr marL="0" indent="0" algn="just">
              <a:buNone/>
            </a:pPr>
            <a:r>
              <a:rPr lang="ru-RU" sz="2400" dirty="0"/>
              <a:t>В качестве наиболее типичных лексико-грамматических ошибок (критерий 3 «Лексико-грамматическое оформление текста») можно выделить следующие:</a:t>
            </a:r>
          </a:p>
          <a:p>
            <a:pPr algn="just"/>
            <a:r>
              <a:rPr lang="ru-RU" sz="2400" dirty="0" smtClean="0"/>
              <a:t>неправильное </a:t>
            </a:r>
            <a:r>
              <a:rPr lang="ru-RU" sz="2400" dirty="0"/>
              <a:t>употребление артиклей;</a:t>
            </a:r>
          </a:p>
          <a:p>
            <a:pPr algn="just"/>
            <a:r>
              <a:rPr lang="ru-RU" sz="2400" dirty="0" smtClean="0"/>
              <a:t>ошибки </a:t>
            </a:r>
            <a:r>
              <a:rPr lang="ru-RU" sz="2400" dirty="0"/>
              <a:t>в предлогах; </a:t>
            </a:r>
          </a:p>
          <a:p>
            <a:pPr algn="just"/>
            <a:r>
              <a:rPr lang="ru-RU" sz="2400" dirty="0" smtClean="0"/>
              <a:t>ошибки </a:t>
            </a:r>
            <a:r>
              <a:rPr lang="ru-RU" sz="2400" dirty="0"/>
              <a:t>в употреблении видовременных форм глаголов и др.</a:t>
            </a:r>
          </a:p>
          <a:p>
            <a:pPr marL="0" indent="0" algn="just">
              <a:buNone/>
            </a:pPr>
            <a:r>
              <a:rPr lang="ru-RU" sz="2400" dirty="0"/>
              <a:t>По критерию 4 («Орфография и пунктуация») наиболее частые ошибки традиционно наблюдаются в правописании слов.</a:t>
            </a:r>
          </a:p>
        </p:txBody>
      </p:sp>
      <p:sp>
        <p:nvSpPr>
          <p:cNvPr id="5" name="Rectangle 1"/>
          <p:cNvSpPr>
            <a:spLocks noChangeArrowheads="1"/>
          </p:cNvSpPr>
          <p:nvPr/>
        </p:nvSpPr>
        <p:spPr bwMode="auto">
          <a:xfrm>
            <a:off x="1309688"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035594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Задание 32 (личное письмо)</a:t>
            </a:r>
            <a:endParaRPr lang="ru-RU" b="1" dirty="0"/>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2121" t="34250" r="4640" b="10100"/>
          <a:stretch/>
        </p:blipFill>
        <p:spPr>
          <a:xfrm>
            <a:off x="476169" y="1700808"/>
            <a:ext cx="7992888" cy="3816424"/>
          </a:xfrm>
          <a:prstGeom prst="rect">
            <a:avLst/>
          </a:prstGeom>
        </p:spPr>
      </p:pic>
    </p:spTree>
    <p:extLst>
      <p:ext uri="{BB962C8B-B14F-4D97-AF65-F5344CB8AC3E}">
        <p14:creationId xmlns:p14="http://schemas.microsoft.com/office/powerpoint/2010/main" val="2324893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79512" y="836712"/>
            <a:ext cx="8784976" cy="3816424"/>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marL="370332" indent="-342900">
              <a:lnSpc>
                <a:spcPct val="80000"/>
              </a:lnSpc>
              <a:buFont typeface="Wingdings" panose="05000000000000000000" pitchFamily="2" charset="2"/>
              <a:buChar char="§"/>
            </a:pPr>
            <a:endParaRPr lang="en-US" sz="2400" dirty="0" smtClean="0">
              <a:solidFill>
                <a:schemeClr val="tx1"/>
              </a:solidFill>
            </a:endParaRPr>
          </a:p>
        </p:txBody>
      </p:sp>
      <p:sp>
        <p:nvSpPr>
          <p:cNvPr id="3" name="TextBox 2"/>
          <p:cNvSpPr txBox="1"/>
          <p:nvPr/>
        </p:nvSpPr>
        <p:spPr>
          <a:xfrm>
            <a:off x="1259632" y="248853"/>
            <a:ext cx="6624736" cy="1200329"/>
          </a:xfrm>
          <a:prstGeom prst="rect">
            <a:avLst/>
          </a:prstGeom>
          <a:noFill/>
        </p:spPr>
        <p:txBody>
          <a:bodyPr wrap="square" rtlCol="0">
            <a:spAutoFit/>
          </a:bodyPr>
          <a:lstStyle/>
          <a:p>
            <a:pPr algn="ctr"/>
            <a:r>
              <a:rPr lang="ru-RU" sz="3600" b="1" dirty="0"/>
              <a:t>Требования к структуре и оформлению личного письма</a:t>
            </a:r>
          </a:p>
        </p:txBody>
      </p:sp>
      <p:sp>
        <p:nvSpPr>
          <p:cNvPr id="4" name="Прямоугольник 3"/>
          <p:cNvSpPr/>
          <p:nvPr/>
        </p:nvSpPr>
        <p:spPr>
          <a:xfrm>
            <a:off x="323528" y="1844824"/>
            <a:ext cx="8496944" cy="4081117"/>
          </a:xfrm>
          <a:prstGeom prst="rect">
            <a:avLst/>
          </a:prstGeom>
        </p:spPr>
        <p:txBody>
          <a:bodyPr wrap="square">
            <a:spAutoFit/>
          </a:bodyPr>
          <a:lstStyle/>
          <a:p>
            <a:pPr marL="370332" indent="-342900" algn="just">
              <a:lnSpc>
                <a:spcPct val="80000"/>
              </a:lnSpc>
              <a:buFont typeface="Wingdings" panose="05000000000000000000" pitchFamily="2" charset="2"/>
              <a:buChar char="§"/>
            </a:pPr>
            <a:r>
              <a:rPr lang="ru-RU" sz="3600" dirty="0" smtClean="0">
                <a:solidFill>
                  <a:schemeClr val="tx1"/>
                </a:solidFill>
              </a:rPr>
              <a:t>адрес пишущего (в правом вернем углу письма); учитывая небольшой объем письма, лучше использовать краткий адрес (</a:t>
            </a:r>
            <a:r>
              <a:rPr lang="ru-RU" sz="3600" b="1" u="sng" dirty="0" smtClean="0">
                <a:solidFill>
                  <a:schemeClr val="tx1"/>
                </a:solidFill>
              </a:rPr>
              <a:t>город, страна</a:t>
            </a:r>
            <a:r>
              <a:rPr lang="ru-RU" sz="3600" dirty="0" smtClean="0">
                <a:solidFill>
                  <a:schemeClr val="tx1"/>
                </a:solidFill>
              </a:rPr>
              <a:t>);</a:t>
            </a:r>
            <a:endParaRPr lang="en-US" sz="3600" dirty="0" smtClean="0">
              <a:solidFill>
                <a:schemeClr val="tx1"/>
              </a:solidFill>
            </a:endParaRPr>
          </a:p>
          <a:p>
            <a:pPr marL="370332" indent="-342900" algn="just">
              <a:lnSpc>
                <a:spcPct val="80000"/>
              </a:lnSpc>
              <a:buFont typeface="Wingdings" panose="05000000000000000000" pitchFamily="2" charset="2"/>
              <a:buChar char="§"/>
            </a:pPr>
            <a:r>
              <a:rPr lang="en-US" sz="3600" dirty="0" err="1" smtClean="0">
                <a:solidFill>
                  <a:schemeClr val="tx1"/>
                </a:solidFill>
              </a:rPr>
              <a:t>дата</a:t>
            </a:r>
            <a:r>
              <a:rPr lang="en-US" sz="3600" dirty="0" smtClean="0">
                <a:solidFill>
                  <a:schemeClr val="tx1"/>
                </a:solidFill>
              </a:rPr>
              <a:t> (</a:t>
            </a:r>
            <a:r>
              <a:rPr lang="en-US" sz="3600" dirty="0" err="1" smtClean="0">
                <a:solidFill>
                  <a:schemeClr val="tx1"/>
                </a:solidFill>
              </a:rPr>
              <a:t>под</a:t>
            </a:r>
            <a:r>
              <a:rPr lang="en-US" sz="3600" dirty="0" smtClean="0">
                <a:solidFill>
                  <a:schemeClr val="tx1"/>
                </a:solidFill>
              </a:rPr>
              <a:t> </a:t>
            </a:r>
            <a:r>
              <a:rPr lang="en-US" sz="3600" dirty="0" err="1" smtClean="0">
                <a:solidFill>
                  <a:schemeClr val="tx1"/>
                </a:solidFill>
              </a:rPr>
              <a:t>адресом</a:t>
            </a:r>
            <a:r>
              <a:rPr lang="en-US" sz="3600" dirty="0" smtClean="0">
                <a:solidFill>
                  <a:schemeClr val="tx1"/>
                </a:solidFill>
              </a:rPr>
              <a:t>): </a:t>
            </a:r>
            <a:r>
              <a:rPr lang="en-US" sz="3600" b="1" u="sng" dirty="0" smtClean="0">
                <a:solidFill>
                  <a:schemeClr val="tx1"/>
                </a:solidFill>
              </a:rPr>
              <a:t>date/month/year</a:t>
            </a:r>
            <a:r>
              <a:rPr lang="en-US" sz="3600" dirty="0" smtClean="0">
                <a:solidFill>
                  <a:schemeClr val="tx1"/>
                </a:solidFill>
              </a:rPr>
              <a:t> </a:t>
            </a:r>
            <a:r>
              <a:rPr lang="ru-RU" sz="3600" dirty="0" smtClean="0">
                <a:solidFill>
                  <a:schemeClr val="tx1"/>
                </a:solidFill>
              </a:rPr>
              <a:t>ИЛИ</a:t>
            </a:r>
            <a:r>
              <a:rPr lang="en-US" sz="3600" dirty="0" smtClean="0">
                <a:solidFill>
                  <a:schemeClr val="tx1"/>
                </a:solidFill>
              </a:rPr>
              <a:t> </a:t>
            </a:r>
            <a:r>
              <a:rPr lang="en-US" sz="3600" b="1" u="sng" dirty="0" smtClean="0">
                <a:solidFill>
                  <a:schemeClr val="tx1"/>
                </a:solidFill>
              </a:rPr>
              <a:t>month/date/year</a:t>
            </a:r>
            <a:r>
              <a:rPr lang="en-US" sz="3600" dirty="0" smtClean="0">
                <a:solidFill>
                  <a:schemeClr val="tx1"/>
                </a:solidFill>
              </a:rPr>
              <a:t>;</a:t>
            </a:r>
            <a:endParaRPr lang="ru-RU" sz="3600" dirty="0" smtClean="0">
              <a:solidFill>
                <a:schemeClr val="tx1"/>
              </a:solidFill>
            </a:endParaRPr>
          </a:p>
          <a:p>
            <a:pPr marL="370332" indent="-342900" algn="just">
              <a:lnSpc>
                <a:spcPct val="80000"/>
              </a:lnSpc>
              <a:buFont typeface="Wingdings" panose="05000000000000000000" pitchFamily="2" charset="2"/>
              <a:buChar char="§"/>
            </a:pPr>
            <a:r>
              <a:rPr lang="ru-RU" sz="3600" dirty="0" smtClean="0">
                <a:solidFill>
                  <a:schemeClr val="tx1"/>
                </a:solidFill>
              </a:rPr>
              <a:t>обращение (слева, на отдельной строке, наличие запятой обязательно), например, </a:t>
            </a:r>
            <a:r>
              <a:rPr lang="en-US" sz="3600" b="1" u="sng" dirty="0" smtClean="0">
                <a:solidFill>
                  <a:schemeClr val="tx1"/>
                </a:solidFill>
              </a:rPr>
              <a:t>Dear Jim</a:t>
            </a:r>
            <a:r>
              <a:rPr lang="ru-RU" sz="3600" b="1" u="sng" dirty="0" smtClean="0">
                <a:solidFill>
                  <a:schemeClr val="tx1"/>
                </a:solidFill>
              </a:rPr>
              <a:t>/</a:t>
            </a:r>
            <a:r>
              <a:rPr lang="en-US" sz="3600" b="1" u="sng" dirty="0" smtClean="0">
                <a:solidFill>
                  <a:schemeClr val="tx1"/>
                </a:solidFill>
              </a:rPr>
              <a:t>Alice</a:t>
            </a:r>
            <a:r>
              <a:rPr lang="ru-RU" sz="3600" dirty="0" smtClean="0">
                <a:solidFill>
                  <a:schemeClr val="tx1"/>
                </a:solidFill>
              </a:rPr>
              <a:t>;</a:t>
            </a:r>
          </a:p>
        </p:txBody>
      </p:sp>
    </p:spTree>
    <p:extLst>
      <p:ext uri="{BB962C8B-B14F-4D97-AF65-F5344CB8AC3E}">
        <p14:creationId xmlns:p14="http://schemas.microsoft.com/office/powerpoint/2010/main" val="34838707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smtClean="0"/>
              <a:t>Адрес</a:t>
            </a:r>
            <a:r>
              <a:rPr lang="ru-RU" sz="3200" dirty="0" smtClean="0"/>
              <a:t> </a:t>
            </a:r>
            <a:endParaRPr lang="ru-RU" sz="3200" dirty="0"/>
          </a:p>
        </p:txBody>
      </p:sp>
      <p:sp>
        <p:nvSpPr>
          <p:cNvPr id="3" name="Объект 2"/>
          <p:cNvSpPr>
            <a:spLocks noGrp="1"/>
          </p:cNvSpPr>
          <p:nvPr>
            <p:ph idx="1"/>
          </p:nvPr>
        </p:nvSpPr>
        <p:spPr>
          <a:xfrm>
            <a:off x="457200" y="1600200"/>
            <a:ext cx="8229600" cy="4637112"/>
          </a:xfrm>
        </p:spPr>
        <p:txBody>
          <a:bodyPr>
            <a:normAutofit fontScale="62500" lnSpcReduction="20000"/>
          </a:bodyPr>
          <a:lstStyle/>
          <a:p>
            <a:pPr lvl="0"/>
            <a:r>
              <a:rPr lang="ru-RU" dirty="0"/>
              <a:t>Принимаем два варианта адреса: в столбик (запятая необязательна) ИЛИ в строчку (отсутствие запятой – пунктуационная ошибка).</a:t>
            </a:r>
          </a:p>
          <a:p>
            <a:pPr marL="0" indent="0">
              <a:buNone/>
            </a:pPr>
            <a:r>
              <a:rPr lang="ru-RU" dirty="0" smtClean="0"/>
              <a:t>  </a:t>
            </a:r>
            <a:endParaRPr lang="en-US" dirty="0"/>
          </a:p>
          <a:p>
            <a:pPr marL="0" indent="0">
              <a:buNone/>
            </a:pPr>
            <a:r>
              <a:rPr lang="ru-RU" dirty="0"/>
              <a:t>           </a:t>
            </a:r>
            <a:r>
              <a:rPr lang="en-US" dirty="0"/>
              <a:t>		</a:t>
            </a:r>
            <a:r>
              <a:rPr lang="ru-RU" dirty="0"/>
              <a:t>			</a:t>
            </a:r>
            <a:r>
              <a:rPr lang="en-US" dirty="0"/>
              <a:t>           </a:t>
            </a:r>
            <a:r>
              <a:rPr lang="en-US" dirty="0" smtClean="0"/>
              <a:t>                            </a:t>
            </a:r>
            <a:r>
              <a:rPr lang="en-US" dirty="0" err="1" smtClean="0"/>
              <a:t>Pushkino</a:t>
            </a:r>
            <a:r>
              <a:rPr lang="ru-RU" dirty="0" smtClean="0"/>
              <a:t>(,)</a:t>
            </a:r>
            <a:endParaRPr lang="en-US" dirty="0"/>
          </a:p>
          <a:p>
            <a:pPr marL="0" indent="0">
              <a:buNone/>
            </a:pPr>
            <a:r>
              <a:rPr lang="en-US" dirty="0" smtClean="0"/>
              <a:t>                                                                           </a:t>
            </a:r>
            <a:r>
              <a:rPr lang="ru-RU" dirty="0" smtClean="0"/>
              <a:t> </a:t>
            </a:r>
            <a:r>
              <a:rPr lang="en-US" dirty="0" smtClean="0"/>
              <a:t>   </a:t>
            </a:r>
            <a:r>
              <a:rPr lang="ru-RU" dirty="0" smtClean="0"/>
              <a:t>             </a:t>
            </a:r>
            <a:r>
              <a:rPr lang="en-US" dirty="0" smtClean="0"/>
              <a:t> </a:t>
            </a:r>
            <a:r>
              <a:rPr lang="ru-RU" dirty="0" smtClean="0"/>
              <a:t>       </a:t>
            </a:r>
            <a:r>
              <a:rPr lang="en-US" dirty="0" smtClean="0"/>
              <a:t>                          Russia</a:t>
            </a:r>
            <a:endParaRPr lang="ru-RU" dirty="0"/>
          </a:p>
          <a:p>
            <a:pPr marL="0" indent="0">
              <a:buNone/>
            </a:pPr>
            <a:r>
              <a:rPr lang="ru-RU" dirty="0"/>
              <a:t>                                                                		</a:t>
            </a:r>
            <a:endParaRPr lang="ru-RU" dirty="0" smtClean="0"/>
          </a:p>
          <a:p>
            <a:pPr marL="0" indent="0" algn="r">
              <a:buNone/>
            </a:pPr>
            <a:r>
              <a:rPr lang="ru-RU" dirty="0"/>
              <a:t>и</a:t>
            </a:r>
            <a:r>
              <a:rPr lang="ru-RU" dirty="0" smtClean="0"/>
              <a:t>ли </a:t>
            </a:r>
            <a:r>
              <a:rPr lang="ru-RU" dirty="0"/>
              <a:t>				</a:t>
            </a:r>
            <a:endParaRPr lang="ru-RU" dirty="0" smtClean="0"/>
          </a:p>
          <a:p>
            <a:pPr marL="0" indent="0" algn="r">
              <a:buNone/>
            </a:pPr>
            <a:r>
              <a:rPr lang="en-US" dirty="0" err="1" smtClean="0"/>
              <a:t>Pushkino</a:t>
            </a:r>
            <a:r>
              <a:rPr lang="en-US" dirty="0" smtClean="0"/>
              <a:t>, Russia </a:t>
            </a:r>
            <a:endParaRPr lang="ru-RU" dirty="0"/>
          </a:p>
          <a:p>
            <a:pPr marL="0" indent="0">
              <a:buNone/>
            </a:pPr>
            <a:endParaRPr lang="ru-RU" dirty="0"/>
          </a:p>
          <a:p>
            <a:pPr marL="0" indent="0" algn="r">
              <a:buNone/>
            </a:pPr>
            <a:r>
              <a:rPr lang="ru-RU" dirty="0"/>
              <a:t>                                                        </a:t>
            </a:r>
            <a:r>
              <a:rPr lang="en-US" dirty="0"/>
              <a:t>   </a:t>
            </a:r>
            <a:r>
              <a:rPr lang="ru-RU" dirty="0"/>
              <a:t> </a:t>
            </a:r>
            <a:r>
              <a:rPr lang="en-US" dirty="0"/>
              <a:t>                </a:t>
            </a:r>
            <a:r>
              <a:rPr lang="ru-RU" dirty="0"/>
              <a:t>        		                                                 </a:t>
            </a:r>
          </a:p>
          <a:p>
            <a:r>
              <a:rPr lang="ru-RU" dirty="0" smtClean="0"/>
              <a:t>Нельзя: </a:t>
            </a:r>
            <a:r>
              <a:rPr lang="en-US" dirty="0" smtClean="0"/>
              <a:t>Russia</a:t>
            </a:r>
            <a:endParaRPr lang="en-US" dirty="0"/>
          </a:p>
          <a:p>
            <a:pPr marL="0" indent="0">
              <a:buNone/>
            </a:pPr>
            <a:r>
              <a:rPr lang="en-US" dirty="0"/>
              <a:t>                 </a:t>
            </a:r>
            <a:r>
              <a:rPr lang="ru-RU" dirty="0"/>
              <a:t>    </a:t>
            </a:r>
            <a:r>
              <a:rPr lang="ru-RU" dirty="0" smtClean="0"/>
              <a:t> </a:t>
            </a:r>
            <a:r>
              <a:rPr lang="en-US" dirty="0" err="1" smtClean="0"/>
              <a:t>Pushkino</a:t>
            </a:r>
            <a:endParaRPr lang="en-US" dirty="0"/>
          </a:p>
          <a:p>
            <a:pPr marL="0" indent="0">
              <a:buNone/>
            </a:pPr>
            <a:r>
              <a:rPr lang="ru-RU" dirty="0"/>
              <a:t>	 </a:t>
            </a:r>
            <a:r>
              <a:rPr lang="ru-RU" dirty="0" smtClean="0"/>
              <a:t>     Это минус за адрес!</a:t>
            </a:r>
            <a:endParaRPr lang="ru-RU" dirty="0"/>
          </a:p>
          <a:p>
            <a:endParaRPr lang="ru-RU" dirty="0"/>
          </a:p>
        </p:txBody>
      </p:sp>
    </p:spTree>
    <p:extLst>
      <p:ext uri="{BB962C8B-B14F-4D97-AF65-F5344CB8AC3E}">
        <p14:creationId xmlns:p14="http://schemas.microsoft.com/office/powerpoint/2010/main" val="12375682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t>Дата</a:t>
            </a:r>
            <a:endParaRPr lang="ru-RU" sz="3200" b="1" dirty="0"/>
          </a:p>
        </p:txBody>
      </p:sp>
      <p:sp>
        <p:nvSpPr>
          <p:cNvPr id="3" name="Объект 2"/>
          <p:cNvSpPr>
            <a:spLocks noGrp="1"/>
          </p:cNvSpPr>
          <p:nvPr>
            <p:ph idx="1"/>
          </p:nvPr>
        </p:nvSpPr>
        <p:spPr/>
        <p:txBody>
          <a:bodyPr>
            <a:normAutofit fontScale="85000" lnSpcReduction="20000"/>
          </a:bodyPr>
          <a:lstStyle/>
          <a:p>
            <a:pPr marL="0" indent="0">
              <a:buNone/>
            </a:pPr>
            <a:r>
              <a:rPr lang="ru-RU" dirty="0" smtClean="0"/>
              <a:t>  </a:t>
            </a:r>
            <a:r>
              <a:rPr lang="en-US" dirty="0" err="1" smtClean="0"/>
              <a:t>Дата</a:t>
            </a:r>
            <a:r>
              <a:rPr lang="en-US" dirty="0" smtClean="0"/>
              <a:t> (</a:t>
            </a:r>
            <a:r>
              <a:rPr lang="en-US" dirty="0" err="1" smtClean="0"/>
              <a:t>под</a:t>
            </a:r>
            <a:r>
              <a:rPr lang="en-US" dirty="0" smtClean="0"/>
              <a:t> </a:t>
            </a:r>
            <a:r>
              <a:rPr lang="en-US" dirty="0" err="1" smtClean="0"/>
              <a:t>адресом</a:t>
            </a:r>
            <a:r>
              <a:rPr lang="ru-RU" dirty="0"/>
              <a:t>,</a:t>
            </a:r>
            <a:r>
              <a:rPr lang="en-US" dirty="0" smtClean="0"/>
              <a:t> </a:t>
            </a:r>
            <a:r>
              <a:rPr lang="ru-RU" dirty="0" smtClean="0"/>
              <a:t>в правом верхнем углу</a:t>
            </a:r>
            <a:r>
              <a:rPr lang="en-US" dirty="0" smtClean="0"/>
              <a:t>):</a:t>
            </a:r>
          </a:p>
          <a:p>
            <a:pPr marL="0" indent="0">
              <a:buNone/>
            </a:pPr>
            <a:r>
              <a:rPr lang="ru-RU" dirty="0" smtClean="0"/>
              <a:t> </a:t>
            </a:r>
            <a:r>
              <a:rPr lang="en-US" dirty="0" smtClean="0"/>
              <a:t>date/month/year</a:t>
            </a:r>
          </a:p>
          <a:p>
            <a:pPr marL="0" indent="0">
              <a:buNone/>
            </a:pPr>
            <a:r>
              <a:rPr lang="ru-RU" dirty="0" smtClean="0"/>
              <a:t> </a:t>
            </a:r>
            <a:r>
              <a:rPr lang="en-US" dirty="0" smtClean="0"/>
              <a:t>month/date/year;</a:t>
            </a:r>
          </a:p>
          <a:p>
            <a:pPr marL="0" indent="0">
              <a:buNone/>
            </a:pPr>
            <a:r>
              <a:rPr lang="ru-RU" b="1" dirty="0" smtClean="0"/>
              <a:t>                                                    22 М</a:t>
            </a:r>
            <a:r>
              <a:rPr lang="es-MX" b="1" dirty="0" smtClean="0"/>
              <a:t>ay</a:t>
            </a:r>
            <a:r>
              <a:rPr lang="en-US" b="1" dirty="0" smtClean="0"/>
              <a:t>  2020</a:t>
            </a:r>
          </a:p>
          <a:p>
            <a:pPr marL="0" indent="0">
              <a:buNone/>
            </a:pPr>
            <a:r>
              <a:rPr lang="ru-RU" b="1" dirty="0" smtClean="0"/>
              <a:t>                                         </a:t>
            </a:r>
            <a:r>
              <a:rPr lang="en-US" b="1" dirty="0" smtClean="0"/>
              <a:t>The 22</a:t>
            </a:r>
            <a:r>
              <a:rPr lang="es-MX" sz="2800" b="1" dirty="0"/>
              <a:t>d</a:t>
            </a:r>
            <a:r>
              <a:rPr lang="en-US" b="1" dirty="0" smtClean="0"/>
              <a:t> of </a:t>
            </a:r>
            <a:r>
              <a:rPr lang="ru-RU" b="1" dirty="0"/>
              <a:t>М</a:t>
            </a:r>
            <a:r>
              <a:rPr lang="es-MX" b="1" dirty="0"/>
              <a:t>ay</a:t>
            </a:r>
            <a:r>
              <a:rPr lang="en-US" b="1" dirty="0" smtClean="0"/>
              <a:t> </a:t>
            </a:r>
            <a:r>
              <a:rPr lang="en-US" b="1" dirty="0"/>
              <a:t>2020 </a:t>
            </a:r>
            <a:endParaRPr lang="en-US" b="1" dirty="0" smtClean="0"/>
          </a:p>
          <a:p>
            <a:pPr marL="0" indent="0" algn="ctr">
              <a:buNone/>
            </a:pPr>
            <a:r>
              <a:rPr lang="ru-RU" b="1" dirty="0" smtClean="0"/>
              <a:t> </a:t>
            </a:r>
            <a:r>
              <a:rPr lang="ru-RU" b="1" dirty="0"/>
              <a:t>М</a:t>
            </a:r>
            <a:r>
              <a:rPr lang="es-MX" b="1" dirty="0"/>
              <a:t>ay</a:t>
            </a:r>
            <a:r>
              <a:rPr lang="en-US" b="1" dirty="0" smtClean="0"/>
              <a:t> 22, </a:t>
            </a:r>
            <a:r>
              <a:rPr lang="en-US" b="1" dirty="0"/>
              <a:t>2020</a:t>
            </a:r>
            <a:endParaRPr lang="en-US" b="1" dirty="0" smtClean="0"/>
          </a:p>
          <a:p>
            <a:pPr marL="0" indent="0">
              <a:buNone/>
            </a:pPr>
            <a:r>
              <a:rPr lang="ru-RU" b="1" dirty="0" smtClean="0"/>
              <a:t>                                                    </a:t>
            </a:r>
            <a:r>
              <a:rPr lang="en-US" b="1" dirty="0" smtClean="0"/>
              <a:t>22.05.2020</a:t>
            </a:r>
          </a:p>
          <a:p>
            <a:pPr marL="0" indent="0">
              <a:buNone/>
            </a:pPr>
            <a:r>
              <a:rPr lang="ru-RU" b="1" dirty="0" smtClean="0"/>
              <a:t>                                                    </a:t>
            </a:r>
            <a:r>
              <a:rPr lang="en-US" b="1" dirty="0" smtClean="0"/>
              <a:t>22/05/2020</a:t>
            </a:r>
          </a:p>
          <a:p>
            <a:pPr marL="0" indent="0">
              <a:buNone/>
            </a:pPr>
            <a:r>
              <a:rPr lang="ru-RU" b="1" dirty="0" smtClean="0"/>
              <a:t>                                                    </a:t>
            </a:r>
            <a:r>
              <a:rPr lang="en-US" b="1" dirty="0" smtClean="0"/>
              <a:t>05/22/2020</a:t>
            </a:r>
            <a:endParaRPr lang="ru-RU" b="1" dirty="0" smtClean="0"/>
          </a:p>
          <a:p>
            <a:pPr marL="0" indent="0">
              <a:buNone/>
            </a:pPr>
            <a:r>
              <a:rPr lang="ru-RU" sz="2000" b="1" dirty="0" smtClean="0"/>
              <a:t>Если года нет, балл не снижается.</a:t>
            </a:r>
            <a:endParaRPr lang="en-US" sz="2000" b="1" dirty="0" smtClean="0"/>
          </a:p>
          <a:p>
            <a:pPr marL="0" indent="0">
              <a:buNone/>
            </a:pPr>
            <a:r>
              <a:rPr lang="ru-RU" sz="2000" b="1" dirty="0" smtClean="0"/>
              <a:t>Если в дате неверный год, это минус за дату.</a:t>
            </a:r>
            <a:endParaRPr lang="en-US" sz="2200" b="1" dirty="0" smtClean="0"/>
          </a:p>
          <a:p>
            <a:pPr marL="0" indent="0">
              <a:buNone/>
            </a:pPr>
            <a:endParaRPr lang="ru-RU" dirty="0"/>
          </a:p>
        </p:txBody>
      </p:sp>
    </p:spTree>
    <p:extLst>
      <p:ext uri="{BB962C8B-B14F-4D97-AF65-F5344CB8AC3E}">
        <p14:creationId xmlns:p14="http://schemas.microsoft.com/office/powerpoint/2010/main" val="2442003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Обращение</a:t>
            </a:r>
            <a:endParaRPr lang="ru-RU" dirty="0"/>
          </a:p>
        </p:txBody>
      </p:sp>
      <p:sp>
        <p:nvSpPr>
          <p:cNvPr id="3" name="Объект 2"/>
          <p:cNvSpPr>
            <a:spLocks noGrp="1"/>
          </p:cNvSpPr>
          <p:nvPr>
            <p:ph idx="1"/>
          </p:nvPr>
        </p:nvSpPr>
        <p:spPr/>
        <p:txBody>
          <a:bodyPr>
            <a:normAutofit fontScale="70000" lnSpcReduction="20000"/>
          </a:bodyPr>
          <a:lstStyle/>
          <a:p>
            <a:r>
              <a:rPr lang="ru-RU" dirty="0" smtClean="0"/>
              <a:t>Обращение (на отдельной строке, после него запятая, </a:t>
            </a:r>
          </a:p>
          <a:p>
            <a:pPr marL="0" indent="0">
              <a:buNone/>
            </a:pPr>
            <a:r>
              <a:rPr lang="ru-RU" dirty="0"/>
              <a:t> </a:t>
            </a:r>
            <a:r>
              <a:rPr lang="ru-RU" dirty="0" smtClean="0"/>
              <a:t>  НЕ ВОСКЛИЦАТЕЛЬНЫЙ ЗНАК!), </a:t>
            </a:r>
          </a:p>
          <a:p>
            <a:endParaRPr lang="ru-RU" dirty="0" smtClean="0"/>
          </a:p>
          <a:p>
            <a:pPr marL="0" indent="0">
              <a:buNone/>
            </a:pPr>
            <a:r>
              <a:rPr lang="ru-RU" dirty="0" smtClean="0"/>
              <a:t>  </a:t>
            </a:r>
            <a:r>
              <a:rPr lang="en-US" sz="4000" b="1" dirty="0" smtClean="0"/>
              <a:t>Dear Jim, </a:t>
            </a:r>
          </a:p>
          <a:p>
            <a:pPr marL="0" indent="0">
              <a:buNone/>
            </a:pPr>
            <a:r>
              <a:rPr lang="en-US" sz="4000" b="1" dirty="0" smtClean="0"/>
              <a:t>             Hello Mary,</a:t>
            </a:r>
            <a:endParaRPr lang="ru-RU" sz="4000" b="1" dirty="0" smtClean="0"/>
          </a:p>
          <a:p>
            <a:pPr marL="0" indent="0">
              <a:buNone/>
            </a:pPr>
            <a:r>
              <a:rPr lang="en-US" sz="4000" b="1" dirty="0" smtClean="0"/>
              <a:t>                         </a:t>
            </a:r>
            <a:r>
              <a:rPr lang="en-US" sz="4000" b="1" dirty="0"/>
              <a:t>Hi, Ann,  </a:t>
            </a:r>
          </a:p>
          <a:p>
            <a:pPr marL="0" indent="0">
              <a:buNone/>
            </a:pPr>
            <a:r>
              <a:rPr lang="en-US" sz="4000" b="1" dirty="0" smtClean="0"/>
              <a:t>		          Dear </a:t>
            </a:r>
            <a:r>
              <a:rPr lang="en-US" sz="4000" b="1" dirty="0"/>
              <a:t>Aunt Jane,</a:t>
            </a:r>
          </a:p>
          <a:p>
            <a:pPr marL="0" indent="0">
              <a:buNone/>
            </a:pPr>
            <a:endParaRPr lang="en-US" sz="4000" b="1" dirty="0"/>
          </a:p>
          <a:p>
            <a:pPr marL="0" indent="0">
              <a:buNone/>
            </a:pPr>
            <a:endParaRPr lang="en-US" b="1" dirty="0" smtClean="0"/>
          </a:p>
          <a:p>
            <a:pPr marL="0" indent="0">
              <a:buNone/>
            </a:pPr>
            <a:endParaRPr lang="en-US" b="1" dirty="0" smtClean="0"/>
          </a:p>
          <a:p>
            <a:r>
              <a:rPr lang="ru-RU" dirty="0" smtClean="0"/>
              <a:t>Нельзя : </a:t>
            </a:r>
            <a:r>
              <a:rPr lang="en-US" b="1" dirty="0" smtClean="0"/>
              <a:t>Dear friend</a:t>
            </a:r>
            <a:r>
              <a:rPr lang="ru-RU" b="1" dirty="0" smtClean="0"/>
              <a:t> – это минус за обращение в содержании (РКЗ)</a:t>
            </a:r>
            <a:endParaRPr lang="en-US" b="1" dirty="0" smtClean="0"/>
          </a:p>
          <a:p>
            <a:endParaRPr lang="ru-RU" dirty="0"/>
          </a:p>
        </p:txBody>
      </p:sp>
    </p:spTree>
    <p:extLst>
      <p:ext uri="{BB962C8B-B14F-4D97-AF65-F5344CB8AC3E}">
        <p14:creationId xmlns:p14="http://schemas.microsoft.com/office/powerpoint/2010/main" val="2073299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79512" y="836712"/>
            <a:ext cx="8784976" cy="3816424"/>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marL="370332" indent="-342900">
              <a:lnSpc>
                <a:spcPct val="80000"/>
              </a:lnSpc>
              <a:buFont typeface="Wingdings" panose="05000000000000000000" pitchFamily="2" charset="2"/>
              <a:buChar char="§"/>
            </a:pPr>
            <a:endParaRPr lang="en-US" sz="2400" dirty="0" smtClean="0">
              <a:solidFill>
                <a:schemeClr val="tx1"/>
              </a:solidFill>
            </a:endParaRPr>
          </a:p>
        </p:txBody>
      </p:sp>
      <p:sp>
        <p:nvSpPr>
          <p:cNvPr id="3" name="TextBox 2"/>
          <p:cNvSpPr txBox="1"/>
          <p:nvPr/>
        </p:nvSpPr>
        <p:spPr>
          <a:xfrm>
            <a:off x="1259632" y="190381"/>
            <a:ext cx="6624736" cy="646331"/>
          </a:xfrm>
          <a:prstGeom prst="rect">
            <a:avLst/>
          </a:prstGeom>
          <a:noFill/>
        </p:spPr>
        <p:txBody>
          <a:bodyPr wrap="square" rtlCol="0">
            <a:spAutoFit/>
          </a:bodyPr>
          <a:lstStyle/>
          <a:p>
            <a:pPr algn="ctr"/>
            <a:r>
              <a:rPr lang="ru-RU" sz="3600" b="1" dirty="0" smtClean="0"/>
              <a:t>Структура письма:</a:t>
            </a:r>
            <a:endParaRPr lang="ru-RU" sz="3600" b="1" dirty="0"/>
          </a:p>
        </p:txBody>
      </p:sp>
      <p:sp>
        <p:nvSpPr>
          <p:cNvPr id="4" name="Прямоугольник 3"/>
          <p:cNvSpPr/>
          <p:nvPr/>
        </p:nvSpPr>
        <p:spPr>
          <a:xfrm>
            <a:off x="467544" y="864033"/>
            <a:ext cx="8208912" cy="5078313"/>
          </a:xfrm>
          <a:prstGeom prst="rect">
            <a:avLst/>
          </a:prstGeom>
        </p:spPr>
        <p:txBody>
          <a:bodyPr wrap="square">
            <a:spAutoFit/>
          </a:bodyPr>
          <a:lstStyle/>
          <a:p>
            <a:pPr marL="370332" indent="-342900" algn="just">
              <a:lnSpc>
                <a:spcPct val="80000"/>
              </a:lnSpc>
              <a:buFont typeface="Wingdings" panose="05000000000000000000" pitchFamily="2" charset="2"/>
              <a:buChar char="§"/>
            </a:pPr>
            <a:r>
              <a:rPr lang="ru-RU" sz="3600" dirty="0" smtClean="0">
                <a:solidFill>
                  <a:schemeClr val="tx1"/>
                </a:solidFill>
              </a:rPr>
              <a:t>ссылка на предыдущие контакты</a:t>
            </a:r>
            <a:r>
              <a:rPr lang="en-US" sz="3600" dirty="0" smtClean="0">
                <a:solidFill>
                  <a:schemeClr val="tx1"/>
                </a:solidFill>
              </a:rPr>
              <a:t>,</a:t>
            </a:r>
            <a:r>
              <a:rPr lang="ru-RU" sz="3600" dirty="0" smtClean="0">
                <a:solidFill>
                  <a:schemeClr val="tx1"/>
                </a:solidFill>
              </a:rPr>
              <a:t> благодарность за полученное письмо, например, </a:t>
            </a:r>
          </a:p>
          <a:p>
            <a:pPr marL="370332" indent="-342900" algn="just">
              <a:lnSpc>
                <a:spcPct val="80000"/>
              </a:lnSpc>
              <a:buFont typeface="Wingdings" panose="05000000000000000000" pitchFamily="2" charset="2"/>
              <a:buChar char="§"/>
            </a:pPr>
            <a:r>
              <a:rPr lang="en-US" sz="3600" dirty="0" smtClean="0">
                <a:solidFill>
                  <a:schemeClr val="tx1"/>
                </a:solidFill>
              </a:rPr>
              <a:t>Thank you for your </a:t>
            </a:r>
            <a:r>
              <a:rPr lang="en-US" sz="3600" b="1" dirty="0" smtClean="0">
                <a:solidFill>
                  <a:schemeClr val="tx1"/>
                </a:solidFill>
              </a:rPr>
              <a:t>recent</a:t>
            </a:r>
            <a:r>
              <a:rPr lang="en-US" sz="3600" dirty="0" smtClean="0">
                <a:solidFill>
                  <a:schemeClr val="tx1"/>
                </a:solidFill>
              </a:rPr>
              <a:t> letter</a:t>
            </a:r>
            <a:r>
              <a:rPr lang="es-MX" sz="3600" dirty="0" smtClean="0"/>
              <a:t>. </a:t>
            </a:r>
            <a:r>
              <a:rPr lang="en-US" sz="3600" dirty="0" smtClean="0">
                <a:solidFill>
                  <a:schemeClr val="tx1"/>
                </a:solidFill>
              </a:rPr>
              <a:t>I was very glad to get your letter</a:t>
            </a:r>
            <a:r>
              <a:rPr lang="ru-RU" sz="3600" dirty="0" smtClean="0">
                <a:solidFill>
                  <a:schemeClr val="tx1"/>
                </a:solidFill>
              </a:rPr>
              <a:t> </a:t>
            </a:r>
            <a:r>
              <a:rPr lang="en-US" sz="3600" b="1" dirty="0" smtClean="0">
                <a:solidFill>
                  <a:schemeClr val="tx1"/>
                </a:solidFill>
              </a:rPr>
              <a:t>again</a:t>
            </a:r>
            <a:r>
              <a:rPr lang="ru-RU" sz="3600" dirty="0" smtClean="0">
                <a:solidFill>
                  <a:schemeClr val="tx1"/>
                </a:solidFill>
              </a:rPr>
              <a:t>;</a:t>
            </a:r>
          </a:p>
          <a:p>
            <a:pPr marL="370332" indent="-342900" algn="just">
              <a:lnSpc>
                <a:spcPct val="80000"/>
              </a:lnSpc>
              <a:buFont typeface="Wingdings" panose="05000000000000000000" pitchFamily="2" charset="2"/>
              <a:buChar char="§"/>
            </a:pPr>
            <a:r>
              <a:rPr lang="en-US" sz="3600" dirty="0" smtClean="0"/>
              <a:t>Thank </a:t>
            </a:r>
            <a:r>
              <a:rPr lang="en-US" sz="3600" dirty="0"/>
              <a:t>you for </a:t>
            </a:r>
            <a:r>
              <a:rPr lang="en-US" sz="3600" dirty="0" smtClean="0"/>
              <a:t>your </a:t>
            </a:r>
            <a:r>
              <a:rPr lang="en-US" sz="3600" dirty="0"/>
              <a:t>letter. It was nice to hear from you </a:t>
            </a:r>
            <a:r>
              <a:rPr lang="en-US" sz="3600" b="1" dirty="0"/>
              <a:t>again</a:t>
            </a:r>
            <a:r>
              <a:rPr lang="en-US" sz="3600" dirty="0" smtClean="0"/>
              <a:t>.</a:t>
            </a:r>
            <a:r>
              <a:rPr lang="ru-RU" sz="3600" dirty="0" smtClean="0"/>
              <a:t> </a:t>
            </a:r>
          </a:p>
          <a:p>
            <a:pPr marL="370332" indent="-342900" algn="just">
              <a:lnSpc>
                <a:spcPct val="80000"/>
              </a:lnSpc>
              <a:buFont typeface="Wingdings" panose="05000000000000000000" pitchFamily="2" charset="2"/>
              <a:buChar char="§"/>
            </a:pPr>
            <a:r>
              <a:rPr lang="en-US" sz="3600" dirty="0" smtClean="0"/>
              <a:t>It’s </a:t>
            </a:r>
            <a:r>
              <a:rPr lang="en-US" sz="3600" b="1" dirty="0"/>
              <a:t>always</a:t>
            </a:r>
            <a:r>
              <a:rPr lang="en-US" sz="3600" dirty="0"/>
              <a:t> great to receive your letter! Thanks a lot. </a:t>
            </a:r>
            <a:endParaRPr lang="ru-RU" sz="3600" dirty="0" smtClean="0"/>
          </a:p>
          <a:p>
            <a:pPr marL="370332" indent="-342900" algn="just">
              <a:lnSpc>
                <a:spcPct val="80000"/>
              </a:lnSpc>
              <a:buFont typeface="Wingdings" panose="05000000000000000000" pitchFamily="2" charset="2"/>
              <a:buChar char="§"/>
            </a:pPr>
            <a:r>
              <a:rPr lang="ru-RU" sz="3600" dirty="0"/>
              <a:t>(или синонимичные фразы)</a:t>
            </a:r>
            <a:endParaRPr lang="en-US" sz="3600" dirty="0"/>
          </a:p>
          <a:p>
            <a:pPr marL="370332" indent="-342900" algn="just">
              <a:lnSpc>
                <a:spcPct val="80000"/>
              </a:lnSpc>
              <a:buFont typeface="Wingdings" panose="05000000000000000000" pitchFamily="2" charset="2"/>
              <a:buChar char="§"/>
            </a:pPr>
            <a:endParaRPr lang="ru-RU" sz="3600" dirty="0" smtClean="0">
              <a:solidFill>
                <a:schemeClr val="tx1"/>
              </a:solidFill>
            </a:endParaRPr>
          </a:p>
        </p:txBody>
      </p:sp>
    </p:spTree>
    <p:extLst>
      <p:ext uri="{BB962C8B-B14F-4D97-AF65-F5344CB8AC3E}">
        <p14:creationId xmlns:p14="http://schemas.microsoft.com/office/powerpoint/2010/main" val="18662213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79512" y="836712"/>
            <a:ext cx="8784976" cy="3816424"/>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marL="370332" indent="-342900">
              <a:lnSpc>
                <a:spcPct val="80000"/>
              </a:lnSpc>
              <a:buFont typeface="Wingdings" panose="05000000000000000000" pitchFamily="2" charset="2"/>
              <a:buChar char="§"/>
            </a:pPr>
            <a:endParaRPr lang="en-US" sz="2400" dirty="0" smtClean="0">
              <a:solidFill>
                <a:schemeClr val="tx1"/>
              </a:solidFill>
            </a:endParaRPr>
          </a:p>
        </p:txBody>
      </p:sp>
      <p:sp>
        <p:nvSpPr>
          <p:cNvPr id="3" name="TextBox 2"/>
          <p:cNvSpPr txBox="1"/>
          <p:nvPr/>
        </p:nvSpPr>
        <p:spPr>
          <a:xfrm>
            <a:off x="1259632" y="190381"/>
            <a:ext cx="6624736" cy="646331"/>
          </a:xfrm>
          <a:prstGeom prst="rect">
            <a:avLst/>
          </a:prstGeom>
          <a:noFill/>
        </p:spPr>
        <p:txBody>
          <a:bodyPr wrap="square" rtlCol="0">
            <a:spAutoFit/>
          </a:bodyPr>
          <a:lstStyle/>
          <a:p>
            <a:pPr algn="ctr"/>
            <a:r>
              <a:rPr lang="ru-RU" sz="3600" b="1" dirty="0" smtClean="0"/>
              <a:t>Структура письма:</a:t>
            </a:r>
            <a:endParaRPr lang="ru-RU" sz="3600" b="1" dirty="0"/>
          </a:p>
        </p:txBody>
      </p:sp>
      <p:sp>
        <p:nvSpPr>
          <p:cNvPr id="4" name="Прямоугольник 3"/>
          <p:cNvSpPr/>
          <p:nvPr/>
        </p:nvSpPr>
        <p:spPr>
          <a:xfrm>
            <a:off x="467544" y="864033"/>
            <a:ext cx="8208912" cy="3108543"/>
          </a:xfrm>
          <a:prstGeom prst="rect">
            <a:avLst/>
          </a:prstGeom>
        </p:spPr>
        <p:txBody>
          <a:bodyPr wrap="square">
            <a:spAutoFit/>
          </a:bodyPr>
          <a:lstStyle/>
          <a:p>
            <a:pPr marL="457200" lvl="0" indent="-457200" algn="just">
              <a:buFont typeface="Arial" panose="020B0604020202020204" pitchFamily="34" charset="0"/>
              <a:buChar char="•"/>
            </a:pPr>
            <a:r>
              <a:rPr lang="ru-RU" sz="2800" dirty="0"/>
              <a:t>В качестве ссылки на предыдущие контакты принимаем </a:t>
            </a:r>
            <a:r>
              <a:rPr lang="en-US" sz="2800" dirty="0"/>
              <a:t>I was happy to hear from you </a:t>
            </a:r>
            <a:r>
              <a:rPr lang="en-US" sz="2800" b="1" dirty="0"/>
              <a:t>again</a:t>
            </a:r>
            <a:r>
              <a:rPr lang="ru-RU" sz="2800" b="1" dirty="0"/>
              <a:t>.</a:t>
            </a:r>
            <a:r>
              <a:rPr lang="ru-RU" sz="2800" dirty="0"/>
              <a:t>/</a:t>
            </a:r>
            <a:r>
              <a:rPr lang="en-US" sz="2800" b="1" dirty="0"/>
              <a:t>As usual</a:t>
            </a:r>
            <a:r>
              <a:rPr lang="ru-RU" sz="2800" b="1" dirty="0"/>
              <a:t>,</a:t>
            </a:r>
            <a:r>
              <a:rPr lang="ru-RU" sz="2800" dirty="0"/>
              <a:t> </a:t>
            </a:r>
            <a:r>
              <a:rPr lang="en-US" sz="2800" dirty="0"/>
              <a:t>I was glad to get your letter</a:t>
            </a:r>
            <a:r>
              <a:rPr lang="ru-RU" sz="2800" dirty="0"/>
              <a:t> и т.д. </a:t>
            </a:r>
            <a:endParaRPr lang="es-MX" sz="2800" dirty="0" smtClean="0"/>
          </a:p>
          <a:p>
            <a:pPr marL="457200" lvl="0" indent="-457200" algn="just">
              <a:buFont typeface="Arial" panose="020B0604020202020204" pitchFamily="34" charset="0"/>
              <a:buChar char="•"/>
            </a:pPr>
            <a:r>
              <a:rPr lang="ru-RU" sz="2800" dirty="0" smtClean="0"/>
              <a:t>Не </a:t>
            </a:r>
            <a:r>
              <a:rPr lang="ru-RU" sz="2800" dirty="0"/>
              <a:t>считаем ссылкой на предыдущие контакты </a:t>
            </a:r>
            <a:r>
              <a:rPr lang="en-US" sz="2800" b="1" dirty="0"/>
              <a:t>Sorry for not writing for so </a:t>
            </a:r>
            <a:r>
              <a:rPr lang="en-US" sz="2800" b="1" dirty="0" smtClean="0"/>
              <a:t>long</a:t>
            </a:r>
            <a:r>
              <a:rPr lang="es-MX" sz="2800" dirty="0" smtClean="0"/>
              <a:t>/ </a:t>
            </a:r>
            <a:r>
              <a:rPr lang="en-US" sz="2800" b="1" dirty="0"/>
              <a:t>Sorry for not writing for a long time.</a:t>
            </a:r>
            <a:r>
              <a:rPr lang="ru-RU" sz="2800" dirty="0" smtClean="0"/>
              <a:t> </a:t>
            </a:r>
            <a:r>
              <a:rPr lang="ru-RU" sz="2800" dirty="0"/>
              <a:t>(и синонимичные выражения</a:t>
            </a:r>
            <a:r>
              <a:rPr lang="ru-RU" sz="2800" dirty="0" smtClean="0"/>
              <a:t>).</a:t>
            </a:r>
            <a:endParaRPr lang="ru-RU" sz="2800" dirty="0"/>
          </a:p>
        </p:txBody>
      </p:sp>
    </p:spTree>
    <p:extLst>
      <p:ext uri="{BB962C8B-B14F-4D97-AF65-F5344CB8AC3E}">
        <p14:creationId xmlns:p14="http://schemas.microsoft.com/office/powerpoint/2010/main" val="3403146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79512" y="836712"/>
            <a:ext cx="8784976" cy="3816424"/>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marL="370332" indent="-342900">
              <a:lnSpc>
                <a:spcPct val="80000"/>
              </a:lnSpc>
              <a:buFont typeface="Wingdings" panose="05000000000000000000" pitchFamily="2" charset="2"/>
              <a:buChar char="§"/>
            </a:pPr>
            <a:endParaRPr lang="en-US" sz="2400" dirty="0" smtClean="0">
              <a:solidFill>
                <a:schemeClr val="tx1"/>
              </a:solidFill>
            </a:endParaRPr>
          </a:p>
        </p:txBody>
      </p:sp>
      <p:sp>
        <p:nvSpPr>
          <p:cNvPr id="3" name="TextBox 2"/>
          <p:cNvSpPr txBox="1"/>
          <p:nvPr/>
        </p:nvSpPr>
        <p:spPr>
          <a:xfrm>
            <a:off x="1259632" y="190381"/>
            <a:ext cx="6624736" cy="646331"/>
          </a:xfrm>
          <a:prstGeom prst="rect">
            <a:avLst/>
          </a:prstGeom>
          <a:noFill/>
        </p:spPr>
        <p:txBody>
          <a:bodyPr wrap="square" rtlCol="0">
            <a:spAutoFit/>
          </a:bodyPr>
          <a:lstStyle/>
          <a:p>
            <a:pPr algn="ctr"/>
            <a:r>
              <a:rPr lang="ru-RU" sz="3600" b="1" dirty="0" smtClean="0"/>
              <a:t>Структура письма:</a:t>
            </a:r>
            <a:endParaRPr lang="ru-RU" sz="3600" b="1" dirty="0"/>
          </a:p>
        </p:txBody>
      </p:sp>
      <p:sp>
        <p:nvSpPr>
          <p:cNvPr id="4" name="Прямоугольник 3"/>
          <p:cNvSpPr/>
          <p:nvPr/>
        </p:nvSpPr>
        <p:spPr>
          <a:xfrm>
            <a:off x="467544" y="1412776"/>
            <a:ext cx="8208912" cy="4622804"/>
          </a:xfrm>
          <a:prstGeom prst="rect">
            <a:avLst/>
          </a:prstGeom>
        </p:spPr>
        <p:txBody>
          <a:bodyPr wrap="square">
            <a:spAutoFit/>
          </a:bodyPr>
          <a:lstStyle/>
          <a:p>
            <a:pPr marL="370332" indent="-342900" algn="just">
              <a:lnSpc>
                <a:spcPct val="80000"/>
              </a:lnSpc>
              <a:buFont typeface="Wingdings" panose="05000000000000000000" pitchFamily="2" charset="2"/>
              <a:buChar char="§"/>
            </a:pPr>
            <a:r>
              <a:rPr lang="ru-RU" sz="3200" dirty="0" smtClean="0"/>
              <a:t>полные </a:t>
            </a:r>
            <a:r>
              <a:rPr lang="ru-RU" sz="3200" dirty="0"/>
              <a:t>и точные ответы на три вопроса зарубежного друга (основная часть письма</a:t>
            </a:r>
            <a:r>
              <a:rPr lang="ru-RU" sz="3200" dirty="0" smtClean="0"/>
              <a:t>);</a:t>
            </a:r>
            <a:endParaRPr lang="es-MX" sz="3200" dirty="0" smtClean="0"/>
          </a:p>
          <a:p>
            <a:pPr marL="370332" lvl="0" indent="-342900" algn="just">
              <a:lnSpc>
                <a:spcPct val="80000"/>
              </a:lnSpc>
              <a:buFont typeface="Wingdings" panose="05000000000000000000" pitchFamily="2" charset="2"/>
              <a:buChar char="§"/>
            </a:pPr>
            <a:r>
              <a:rPr lang="ru-RU" sz="3200" dirty="0"/>
              <a:t>Принимаем ответы на 3 вопроса в одном абзаце ИЛИ в трёх абзацах. Если ответ на вопрос идёт в отдельном абзаце и этот абзац состоит из одного простого предложения, считаем это недочётом в делении на абзацы (критерий «Организация»).</a:t>
            </a:r>
          </a:p>
          <a:p>
            <a:pPr marL="370332" indent="-342900" algn="just">
              <a:lnSpc>
                <a:spcPct val="80000"/>
              </a:lnSpc>
              <a:buFont typeface="Wingdings" panose="05000000000000000000" pitchFamily="2" charset="2"/>
              <a:buChar char="§"/>
            </a:pPr>
            <a:endParaRPr lang="ru-RU" sz="3600" dirty="0" smtClean="0">
              <a:solidFill>
                <a:schemeClr val="tx1"/>
              </a:solidFill>
            </a:endParaRPr>
          </a:p>
        </p:txBody>
      </p:sp>
    </p:spTree>
    <p:extLst>
      <p:ext uri="{BB962C8B-B14F-4D97-AF65-F5344CB8AC3E}">
        <p14:creationId xmlns:p14="http://schemas.microsoft.com/office/powerpoint/2010/main" val="6723670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7" y="1124744"/>
            <a:ext cx="8383566" cy="4967514"/>
          </a:xfrm>
          <a:prstGeom prst="rect">
            <a:avLst/>
          </a:prstGeom>
        </p:spPr>
        <p:txBody>
          <a:bodyPr wrap="square">
            <a:spAutoFit/>
          </a:bodyPr>
          <a:lstStyle/>
          <a:p>
            <a:pPr marL="370332" indent="-342900" algn="just">
              <a:lnSpc>
                <a:spcPct val="80000"/>
              </a:lnSpc>
              <a:buFont typeface="Wingdings" panose="05000000000000000000" pitchFamily="2" charset="2"/>
              <a:buChar char="§"/>
            </a:pPr>
            <a:r>
              <a:rPr lang="en-US" sz="3600" dirty="0" smtClean="0">
                <a:solidFill>
                  <a:schemeClr val="tx1"/>
                </a:solidFill>
              </a:rPr>
              <a:t>упоминание о дальнейших контактах, например, </a:t>
            </a:r>
            <a:r>
              <a:rPr lang="en-US" sz="3600" b="1" u="sng" dirty="0" smtClean="0">
                <a:solidFill>
                  <a:schemeClr val="tx1"/>
                </a:solidFill>
              </a:rPr>
              <a:t>Write back soon; Hope to hear from you soon; Please, write soon</a:t>
            </a:r>
            <a:r>
              <a:rPr lang="en-US" sz="3600" dirty="0" smtClean="0">
                <a:solidFill>
                  <a:schemeClr val="tx1"/>
                </a:solidFill>
              </a:rPr>
              <a:t>, </a:t>
            </a:r>
            <a:r>
              <a:rPr lang="en-US" sz="3600" dirty="0" err="1" smtClean="0">
                <a:solidFill>
                  <a:schemeClr val="tx1"/>
                </a:solidFill>
              </a:rPr>
              <a:t>etc</a:t>
            </a:r>
            <a:r>
              <a:rPr lang="en-US" sz="3600" dirty="0" smtClean="0">
                <a:solidFill>
                  <a:schemeClr val="tx1"/>
                </a:solidFill>
              </a:rPr>
              <a:t>;</a:t>
            </a:r>
            <a:endParaRPr lang="ru-RU" sz="3600" dirty="0" smtClean="0">
              <a:solidFill>
                <a:schemeClr val="tx1"/>
              </a:solidFill>
            </a:endParaRPr>
          </a:p>
          <a:p>
            <a:pPr marL="370332" indent="-342900" algn="just">
              <a:lnSpc>
                <a:spcPct val="80000"/>
              </a:lnSpc>
              <a:buFont typeface="Wingdings" panose="05000000000000000000" pitchFamily="2" charset="2"/>
              <a:buChar char="§"/>
            </a:pPr>
            <a:r>
              <a:rPr lang="ru-RU" sz="3600" dirty="0" smtClean="0">
                <a:solidFill>
                  <a:schemeClr val="tx1"/>
                </a:solidFill>
              </a:rPr>
              <a:t>завершающая фраза, например, </a:t>
            </a:r>
            <a:r>
              <a:rPr lang="en-US" sz="3600" b="1" u="sng" dirty="0" smtClean="0">
                <a:solidFill>
                  <a:schemeClr val="tx1"/>
                </a:solidFill>
              </a:rPr>
              <a:t>Best wishes</a:t>
            </a:r>
            <a:r>
              <a:rPr lang="ru-RU" sz="3600" b="1" u="sng" dirty="0" smtClean="0">
                <a:solidFill>
                  <a:schemeClr val="tx1"/>
                </a:solidFill>
              </a:rPr>
              <a:t>; </a:t>
            </a:r>
            <a:r>
              <a:rPr lang="en-US" sz="3600" b="1" u="sng" dirty="0" smtClean="0">
                <a:solidFill>
                  <a:schemeClr val="tx1"/>
                </a:solidFill>
              </a:rPr>
              <a:t>All the best</a:t>
            </a:r>
            <a:r>
              <a:rPr lang="ru-RU" sz="3600" b="1" u="sng" dirty="0" smtClean="0">
                <a:solidFill>
                  <a:schemeClr val="tx1"/>
                </a:solidFill>
              </a:rPr>
              <a:t>; </a:t>
            </a:r>
            <a:r>
              <a:rPr lang="en-US" sz="3600" b="1" u="sng" dirty="0" smtClean="0">
                <a:solidFill>
                  <a:schemeClr val="tx1"/>
                </a:solidFill>
              </a:rPr>
              <a:t>With love</a:t>
            </a:r>
            <a:r>
              <a:rPr lang="ru-RU" sz="3600" b="1" u="sng" dirty="0" smtClean="0">
                <a:solidFill>
                  <a:schemeClr val="tx1"/>
                </a:solidFill>
              </a:rPr>
              <a:t>; </a:t>
            </a:r>
            <a:r>
              <a:rPr lang="en-US" sz="3600" b="1" u="sng" dirty="0" smtClean="0">
                <a:solidFill>
                  <a:schemeClr val="tx1"/>
                </a:solidFill>
              </a:rPr>
              <a:t>Yours</a:t>
            </a:r>
            <a:r>
              <a:rPr lang="ru-RU" sz="3600" b="1" u="sng" dirty="0" smtClean="0">
                <a:solidFill>
                  <a:schemeClr val="tx1"/>
                </a:solidFill>
              </a:rPr>
              <a:t> </a:t>
            </a:r>
            <a:r>
              <a:rPr lang="ru-RU" sz="3600" dirty="0" smtClean="0">
                <a:solidFill>
                  <a:schemeClr val="tx1"/>
                </a:solidFill>
              </a:rPr>
              <a:t>(на отдельной строке, наличие запятой обязательно);</a:t>
            </a:r>
          </a:p>
          <a:p>
            <a:pPr marL="370332" indent="-342900" algn="just">
              <a:lnSpc>
                <a:spcPct val="80000"/>
              </a:lnSpc>
              <a:buFont typeface="Wingdings" panose="05000000000000000000" pitchFamily="2" charset="2"/>
              <a:buChar char="§"/>
            </a:pPr>
            <a:r>
              <a:rPr lang="ru-RU" sz="3600" dirty="0" smtClean="0">
                <a:solidFill>
                  <a:schemeClr val="tx1"/>
                </a:solidFill>
              </a:rPr>
              <a:t>подпись автора (только имя, на отдельной строке без знаков препинания).</a:t>
            </a:r>
          </a:p>
        </p:txBody>
      </p:sp>
      <p:sp>
        <p:nvSpPr>
          <p:cNvPr id="3" name="TextBox 2"/>
          <p:cNvSpPr txBox="1"/>
          <p:nvPr/>
        </p:nvSpPr>
        <p:spPr>
          <a:xfrm>
            <a:off x="1274952" y="260648"/>
            <a:ext cx="6624736" cy="646331"/>
          </a:xfrm>
          <a:prstGeom prst="rect">
            <a:avLst/>
          </a:prstGeom>
          <a:noFill/>
        </p:spPr>
        <p:txBody>
          <a:bodyPr wrap="square" rtlCol="0">
            <a:spAutoFit/>
          </a:bodyPr>
          <a:lstStyle/>
          <a:p>
            <a:pPr algn="ctr"/>
            <a:r>
              <a:rPr lang="ru-RU" sz="3600" b="1" dirty="0" smtClean="0"/>
              <a:t>Структура письма:</a:t>
            </a:r>
            <a:endParaRPr lang="ru-RU" sz="3600" b="1" dirty="0"/>
          </a:p>
        </p:txBody>
      </p:sp>
    </p:spTree>
    <p:extLst>
      <p:ext uri="{BB962C8B-B14F-4D97-AF65-F5344CB8AC3E}">
        <p14:creationId xmlns:p14="http://schemas.microsoft.com/office/powerpoint/2010/main" val="158816063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3582</TotalTime>
  <Words>9521</Words>
  <Application>Microsoft Office PowerPoint</Application>
  <PresentationFormat>Экран (4:3)</PresentationFormat>
  <Paragraphs>1582</Paragraphs>
  <Slides>178</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178</vt:i4>
      </vt:variant>
    </vt:vector>
  </HeadingPairs>
  <TitlesOfParts>
    <vt:vector size="179" baseType="lpstr">
      <vt:lpstr>Тема Office</vt:lpstr>
      <vt:lpstr>Актуальные вопросы подготовки учащихся к  ГИА-9 по английскому языку </vt:lpstr>
      <vt:lpstr>Результаты ОГЭ в 2019 году</vt:lpstr>
      <vt:lpstr>Результаты ГВЭ-9 в 2019 году</vt:lpstr>
      <vt:lpstr>Количество участников ОГЭ по английскому языку</vt:lpstr>
      <vt:lpstr>ВЫВОД о характере изменения количества участников ОГЭ</vt:lpstr>
      <vt:lpstr>Динамика результатов ОГЭ по английскому языку за 3 года</vt:lpstr>
      <vt:lpstr>ВЫВОДЫ о характере результатов ОГЭ в 2019 году и в динамике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Кодификатор элементов содержания и требований к уровню подготовки обучающихся</vt:lpstr>
      <vt:lpstr>Кодификатор (Предметное содержание речи)</vt:lpstr>
      <vt:lpstr>Кодификатор элементов содержания и требований к уровню подготовки обучающихся</vt:lpstr>
      <vt:lpstr>Кодификатор элементов содержания и требований к уровню подготовки обучающихся</vt:lpstr>
      <vt:lpstr>Презентация PowerPoint</vt:lpstr>
      <vt:lpstr>Презентация PowerPoint</vt:lpstr>
      <vt:lpstr>Изменения в экзаменационной работе ОГЭ 2020 года по сравнению с 2019 годом</vt:lpstr>
      <vt:lpstr>Изменения в экзаменационной работе ОГЭ 2020 года по сравнению с 2019 годом</vt:lpstr>
      <vt:lpstr>Особенности экзаменационной работы</vt:lpstr>
      <vt:lpstr>Особенности экзаменационной работы</vt:lpstr>
      <vt:lpstr>Особенности экзаменационной работы</vt:lpstr>
      <vt:lpstr>Задания по аудированию –  задания 1-8</vt:lpstr>
      <vt:lpstr>Трудности аудирования</vt:lpstr>
      <vt:lpstr>Важные моменты</vt:lpstr>
      <vt:lpstr>Аудирование</vt:lpstr>
      <vt:lpstr>Пример из УМК</vt:lpstr>
      <vt:lpstr>Аудирование</vt:lpstr>
      <vt:lpstr>Аудирование</vt:lpstr>
      <vt:lpstr>Презентация PowerPoint</vt:lpstr>
      <vt:lpstr>Задание 3-8</vt:lpstr>
      <vt:lpstr>Презентация PowerPoint</vt:lpstr>
      <vt:lpstr>Презентация PowerPoint</vt:lpstr>
      <vt:lpstr>Статистический анализ выполняемости заданий КИМ ОГЭ раздела «Аудирование» в 2019 году</vt:lpstr>
      <vt:lpstr>Анализ результатов выполнения отдельных заданий раздела «Аудирование»</vt:lpstr>
      <vt:lpstr>Рекомендации учителям </vt:lpstr>
      <vt:lpstr>Рекомендации учителям </vt:lpstr>
      <vt:lpstr>Полезные советы</vt:lpstr>
      <vt:lpstr>Полезные советы</vt:lpstr>
      <vt:lpstr>Pre-listening tasks</vt:lpstr>
      <vt:lpstr>While-listening tasks</vt:lpstr>
      <vt:lpstr>Презентация PowerPoint</vt:lpstr>
      <vt:lpstr>After-listening tasks</vt:lpstr>
      <vt:lpstr>Раздел 2 (задания по чтению) Изменения в разделе «чтение» в 2020 году по сравнению с 2019 годом</vt:lpstr>
      <vt:lpstr>Раздел 2 (задания по чтению)</vt:lpstr>
      <vt:lpstr>Презентация PowerPoint</vt:lpstr>
      <vt:lpstr>Задание 9</vt:lpstr>
      <vt:lpstr>Задания 10-16</vt:lpstr>
      <vt:lpstr>Задания 10-16</vt:lpstr>
      <vt:lpstr>Полезные советы</vt:lpstr>
      <vt:lpstr>Пример из УМК</vt:lpstr>
      <vt:lpstr>Презентация PowerPoint</vt:lpstr>
      <vt:lpstr>Презентация PowerPoint</vt:lpstr>
      <vt:lpstr>Презентация PowerPoint</vt:lpstr>
      <vt:lpstr>Важные моменты</vt:lpstr>
      <vt:lpstr>Статистический анализ выполняемости заданий КИМ ОГЭ раздела «Чтение» в 2019 году</vt:lpstr>
      <vt:lpstr>Анализ результатов выполнения отдельных заданий раздела «Чтение»</vt:lpstr>
      <vt:lpstr>Рекомендации учителям </vt:lpstr>
      <vt:lpstr>Рекомендации учителям </vt:lpstr>
      <vt:lpstr>Раздел 3 (грамматика и лексика)</vt:lpstr>
      <vt:lpstr>Презентация PowerPoint</vt:lpstr>
      <vt:lpstr>Задания 26-31</vt:lpstr>
      <vt:lpstr>Статистический анализ выполняемости заданий КИМ ОГЭ раздела «Грамматика и лексика» в 2019 г.</vt:lpstr>
      <vt:lpstr>Статистический анализ выполняемости заданий КИМ ОГЭ раздела «Грамматика и лексика» в 2019 г.</vt:lpstr>
      <vt:lpstr>Анализ результатов выполнения отдельных заданий раздела «Грамматика и лексика»</vt:lpstr>
      <vt:lpstr>Анализ результатов выполнения отдельных заданий раздела «Грамматика и лексика»</vt:lpstr>
      <vt:lpstr>Как систематизировать грамматику?</vt:lpstr>
      <vt:lpstr>Презентация PowerPoint</vt:lpstr>
      <vt:lpstr>Как систематизировать лексику?</vt:lpstr>
      <vt:lpstr>Презентация PowerPoint</vt:lpstr>
      <vt:lpstr>Тренировочное задание</vt:lpstr>
      <vt:lpstr>Презентация PowerPoint</vt:lpstr>
      <vt:lpstr>Презентация PowerPoint</vt:lpstr>
      <vt:lpstr>Анализ грамматических форм из других текстов</vt:lpstr>
      <vt:lpstr>Степени сравнения прилагательных</vt:lpstr>
      <vt:lpstr>Презентация PowerPoint</vt:lpstr>
      <vt:lpstr>Презентация PowerPoint</vt:lpstr>
      <vt:lpstr>Типичные ошибки</vt:lpstr>
      <vt:lpstr>Важные моменты</vt:lpstr>
      <vt:lpstr>Рекомендации учителям </vt:lpstr>
      <vt:lpstr>Рекомендации учителям </vt:lpstr>
      <vt:lpstr>Рекомендации учителям </vt:lpstr>
      <vt:lpstr>Раздел 4 (задание по письму)</vt:lpstr>
      <vt:lpstr>Презентация PowerPoint</vt:lpstr>
      <vt:lpstr>Презентация PowerPoint</vt:lpstr>
      <vt:lpstr>Статистический анализ выполняемости заданий КИМ ОГЭ раздела «Письмо» в 2019 г.</vt:lpstr>
      <vt:lpstr>Анализ результатов выполнения задания раздела «Письмо»</vt:lpstr>
      <vt:lpstr>Анализ результатов выполнения задания раздела «Письмо»</vt:lpstr>
      <vt:lpstr>Задание 32 (личное письмо)</vt:lpstr>
      <vt:lpstr>Презентация PowerPoint</vt:lpstr>
      <vt:lpstr>Адрес </vt:lpstr>
      <vt:lpstr>Дата</vt:lpstr>
      <vt:lpstr>Обращение</vt:lpstr>
      <vt:lpstr>Презентация PowerPoint</vt:lpstr>
      <vt:lpstr>Презентация PowerPoint</vt:lpstr>
      <vt:lpstr>Презентация PowerPoint</vt:lpstr>
      <vt:lpstr>Презентация PowerPoint</vt:lpstr>
      <vt:lpstr>Требования к структуре и оформлению личного письма</vt:lpstr>
      <vt:lpstr>Требования к структуре и оформлению личного письма</vt:lpstr>
      <vt:lpstr>Коммуникативная задача и объекты оценивания в задании 32:</vt:lpstr>
      <vt:lpstr>Оценивание письма</vt:lpstr>
      <vt:lpstr>Презентация PowerPoint</vt:lpstr>
      <vt:lpstr>ПОДСЧЁТ СЛОВ В ПИСЬМЕ</vt:lpstr>
      <vt:lpstr>ПОДСЧЁТ СЛОВ В ПИСЬМЕ</vt:lpstr>
      <vt:lpstr>ПОДСЧЁТ СЛОВ В ДАТЕ</vt:lpstr>
      <vt:lpstr>Объем письма</vt:lpstr>
      <vt:lpstr>Презентация PowerPoint</vt:lpstr>
      <vt:lpstr>Стратегии выполнения задания 32</vt:lpstr>
      <vt:lpstr>Презентация PowerPoint</vt:lpstr>
      <vt:lpstr>Структура письма</vt:lpstr>
      <vt:lpstr>Презентация PowerPoint</vt:lpstr>
      <vt:lpstr>Презентация PowerPoint</vt:lpstr>
      <vt:lpstr>Тренировочные задания</vt:lpstr>
      <vt:lpstr>Презентация PowerPoint</vt:lpstr>
      <vt:lpstr>Рекомендации учителям </vt:lpstr>
      <vt:lpstr>Рекомендации учителям </vt:lpstr>
      <vt:lpstr>Клише?</vt:lpstr>
      <vt:lpstr>Клише!!!</vt:lpstr>
      <vt:lpstr>Задание 32 (личное письмо)</vt:lpstr>
      <vt:lpstr>Устная часть</vt:lpstr>
      <vt:lpstr>Успех на устной части </vt:lpstr>
      <vt:lpstr>Статистический анализ выполняемости заданий КИМ ОГЭ раздела «Говорение» в 2019 г.</vt:lpstr>
      <vt:lpstr>Анализ результатов выполнения задания раздела «Говорение»</vt:lpstr>
      <vt:lpstr>Анализ результатов выполнения задания раздела «Говорение»</vt:lpstr>
      <vt:lpstr>Задание 1</vt:lpstr>
      <vt:lpstr>Презентация PowerPoint</vt:lpstr>
      <vt:lpstr>Оценивание задания№1 </vt:lpstr>
      <vt:lpstr>Типичные ошибки</vt:lpstr>
      <vt:lpstr>Типичные ошибки </vt:lpstr>
      <vt:lpstr>Презентация PowerPoint</vt:lpstr>
      <vt:lpstr>Презентация PowerPoint</vt:lpstr>
      <vt:lpstr>Chunks</vt:lpstr>
      <vt:lpstr>Презентация PowerPoint</vt:lpstr>
      <vt:lpstr>Задание 2</vt:lpstr>
      <vt:lpstr>Презентация PowerPoint</vt:lpstr>
      <vt:lpstr>Оценивание задания 2</vt:lpstr>
      <vt:lpstr>Важно</vt:lpstr>
      <vt:lpstr>Типичные ошибки</vt:lpstr>
      <vt:lpstr>Что нужно для подготовки</vt:lpstr>
      <vt:lpstr>Задание 3</vt:lpstr>
      <vt:lpstr>Пример задания 3</vt:lpstr>
      <vt:lpstr>По каким критериям оценивается задание 3 устной части?  (максимум 7 баллов за весь раздел).  Решение коммуникативной задачи</vt:lpstr>
      <vt:lpstr>Решение коммуникативной задачи</vt:lpstr>
      <vt:lpstr>Решение коммуникативной задачи</vt:lpstr>
      <vt:lpstr>Решение коммуникативной задачи</vt:lpstr>
      <vt:lpstr>Презентация PowerPoint</vt:lpstr>
      <vt:lpstr>Организация высказывания</vt:lpstr>
      <vt:lpstr>Организация высказывания</vt:lpstr>
      <vt:lpstr>Организация высказывания</vt:lpstr>
      <vt:lpstr>Языковое оформление высказывания</vt:lpstr>
      <vt:lpstr>Языковое оформление высказывания</vt:lpstr>
      <vt:lpstr>Языковое оформление высказывания</vt:lpstr>
      <vt:lpstr>Типичные ошибки </vt:lpstr>
      <vt:lpstr>Важно</vt:lpstr>
      <vt:lpstr>Пример вступления и заключения к заданию 3:</vt:lpstr>
      <vt:lpstr>Пример ответа на задание 3:</vt:lpstr>
      <vt:lpstr>Пример ответа на задание 3:</vt:lpstr>
      <vt:lpstr>Примеры из УМК</vt:lpstr>
      <vt:lpstr>Презентация PowerPoint</vt:lpstr>
      <vt:lpstr>Презентация PowerPoint</vt:lpstr>
      <vt:lpstr>Пример из УМК</vt:lpstr>
      <vt:lpstr>Презентация PowerPoint</vt:lpstr>
      <vt:lpstr>Презентация PowerPoint</vt:lpstr>
      <vt:lpstr>Презентация PowerPoint</vt:lpstr>
      <vt:lpstr>Формирование навыков монологической речи</vt:lpstr>
      <vt:lpstr>Этапы работы</vt:lpstr>
      <vt:lpstr>Презентация PowerPoint</vt:lpstr>
      <vt:lpstr>Тренировочные упражнения</vt:lpstr>
      <vt:lpstr>Презентация PowerPoint</vt:lpstr>
      <vt:lpstr>Рекомендации учителям </vt:lpstr>
      <vt:lpstr>Рекомендации учителям </vt:lpstr>
      <vt:lpstr>Рекомендации учителям </vt:lpstr>
      <vt:lpstr>Рекомендации учителям </vt:lpstr>
      <vt:lpstr>Прочие важные моменты  по устной части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Иванов Сергей Геннадьевич</dc:creator>
  <cp:lastModifiedBy>Алексей</cp:lastModifiedBy>
  <cp:revision>155</cp:revision>
  <cp:lastPrinted>2020-02-28T08:24:56Z</cp:lastPrinted>
  <dcterms:created xsi:type="dcterms:W3CDTF">2015-09-28T12:25:52Z</dcterms:created>
  <dcterms:modified xsi:type="dcterms:W3CDTF">2020-02-28T08:25:52Z</dcterms:modified>
</cp:coreProperties>
</file>